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83" r:id="rId3"/>
    <p:sldId id="273" r:id="rId4"/>
    <p:sldId id="282" r:id="rId5"/>
    <p:sldId id="290" r:id="rId6"/>
    <p:sldId id="284" r:id="rId7"/>
    <p:sldId id="285" r:id="rId8"/>
    <p:sldId id="286" r:id="rId9"/>
    <p:sldId id="287" r:id="rId10"/>
    <p:sldId id="292" r:id="rId11"/>
    <p:sldId id="293" r:id="rId12"/>
    <p:sldId id="294" r:id="rId13"/>
    <p:sldId id="295" r:id="rId14"/>
    <p:sldId id="271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591" autoAdjust="0"/>
    <p:restoredTop sz="94667" autoAdjust="0"/>
  </p:normalViewPr>
  <p:slideViewPr>
    <p:cSldViewPr>
      <p:cViewPr>
        <p:scale>
          <a:sx n="67" d="100"/>
          <a:sy n="67" d="100"/>
        </p:scale>
        <p:origin x="-2172" y="-9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478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5517C34-5584-4EB4-A216-0E9304953D81}" type="datetimeFigureOut">
              <a:rPr lang="ru-RU"/>
              <a:pPr>
                <a:defRPr/>
              </a:pPr>
              <a:t>19.10.2020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43FE1F4-2D28-4D9B-9294-417C03814B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0872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71E57D0-6662-40F1-B112-12D0B67C4681}" type="datetimeFigureOut">
              <a:rPr lang="ru-RU"/>
              <a:pPr>
                <a:defRPr/>
              </a:pPr>
              <a:t>19.10.2020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CD7EFC3-E9F3-4A1D-9D96-6411E62A6F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13081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B022F-74C1-44B9-8ACB-34F31374A6D1}" type="datetime1">
              <a:rPr lang="ru-RU"/>
              <a:pPr>
                <a:defRPr/>
              </a:pPr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8A10A-04DC-4B3F-9B1D-246B1D3C99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769B2E-2E00-4615-AE5B-B0E5F23D0ED8}" type="datetime1">
              <a:rPr lang="ru-RU"/>
              <a:pPr>
                <a:defRPr/>
              </a:pPr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1FB7C-AABD-4089-A6D0-E8D4962487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CADA8-64B1-4C47-9CD2-13D8F5267531}" type="datetime1">
              <a:rPr lang="ru-RU"/>
              <a:pPr>
                <a:defRPr/>
              </a:pPr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4B1CC-C1B5-484F-887C-CA8CDF290D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4C194-3AD2-4317-B03D-AFE7C62992A5}" type="datetime1">
              <a:rPr lang="ru-RU"/>
              <a:pPr>
                <a:defRPr/>
              </a:pPr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ADDC6C-0713-42A3-A48D-90E27FC6D9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3E641-EAA7-4EC8-B058-C9E060023601}" type="datetime1">
              <a:rPr lang="ru-RU"/>
              <a:pPr>
                <a:defRPr/>
              </a:pPr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1D0A0-DD31-4BFE-89FF-54973A47CC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C69DD-3995-4E40-9F10-12846F80B609}" type="datetime1">
              <a:rPr lang="ru-RU"/>
              <a:pPr>
                <a:defRPr/>
              </a:pPr>
              <a:t>19.10.2020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02C7A-6301-46DB-81A2-C6DDED0271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B18B8F-030E-4097-BE5E-EC1953E2B46C}" type="datetime1">
              <a:rPr lang="ru-RU"/>
              <a:pPr>
                <a:defRPr/>
              </a:pPr>
              <a:t>19.10.2020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222E4-A8DE-45EC-8EF3-2A4541DF7F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62079E-706D-4570-BF45-EB5818E4D769}" type="datetime1">
              <a:rPr lang="ru-RU"/>
              <a:pPr>
                <a:defRPr/>
              </a:pPr>
              <a:t>19.10.2020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70D1D-94D7-40B0-980E-342585C657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DCCCC9-9EF1-4D3F-9168-AE13149D7710}" type="datetime1">
              <a:rPr lang="ru-RU"/>
              <a:pPr>
                <a:defRPr/>
              </a:pPr>
              <a:t>19.10.2020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95BA3-D6B0-4413-B434-DE5D3F2AEA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529D1-7F43-4DD5-A0B5-1AB3D334D57A}" type="datetime1">
              <a:rPr lang="ru-RU"/>
              <a:pPr>
                <a:defRPr/>
              </a:pPr>
              <a:t>19.10.2020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7FB2A6-58C8-44DB-AC35-8C458A1F53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7814CC-D03D-463D-A712-41F7BFE6F1CB}" type="datetime1">
              <a:rPr lang="ru-RU"/>
              <a:pPr>
                <a:defRPr/>
              </a:pPr>
              <a:t>19.10.2020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FDA245-C617-4A66-96C7-24BA0FE6BA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ED9905A-7217-422C-9DC8-C289495ACFD8}" type="datetime1">
              <a:rPr lang="ru-RU"/>
              <a:pPr>
                <a:defRPr/>
              </a:pPr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62473AD-E105-4BFA-B993-5893A43B0A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8.pn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ivemaster.ru/topic/620817-pryazha-iz-rastitelnyh-volokon-pryalki-i-posidelki" TargetMode="External"/><Relationship Id="rId13" Type="http://schemas.openxmlformats.org/officeDocument/2006/relationships/hyperlink" Target="http://www.lifeintravel.com.ua/news_20130608120803.html" TargetMode="External"/><Relationship Id="rId3" Type="http://schemas.openxmlformats.org/officeDocument/2006/relationships/hyperlink" Target="http://www.artsait.ru/foto.php?art=k/kulikov/img/65" TargetMode="External"/><Relationship Id="rId7" Type="http://schemas.openxmlformats.org/officeDocument/2006/relationships/hyperlink" Target="http://www.artscroll.ru/page.php?al=Boyaryshnya_U_Okna__S_Pryalkoy___1890_E_160072_kartina" TargetMode="External"/><Relationship Id="rId12" Type="http://schemas.openxmlformats.org/officeDocument/2006/relationships/hyperlink" Target="http://www.cultnord.ru/Shenkurskaja_rospis.html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rtscroll.ru/page.php?al=Pryakha_125752_kartina" TargetMode="External"/><Relationship Id="rId11" Type="http://schemas.openxmlformats.org/officeDocument/2006/relationships/hyperlink" Target="http://ruswood.odn.org.ua/25.htm" TargetMode="External"/><Relationship Id="rId5" Type="http://schemas.openxmlformats.org/officeDocument/2006/relationships/hyperlink" Target="http://www.slavlibrary.ru/forum/4-537-4" TargetMode="External"/><Relationship Id="rId10" Type="http://schemas.openxmlformats.org/officeDocument/2006/relationships/hyperlink" Target="http://www.booksite.ru/trade_vologda/10_picture31.html" TargetMode="External"/><Relationship Id="rId4" Type="http://schemas.openxmlformats.org/officeDocument/2006/relationships/hyperlink" Target="http://www.livemaster.ru/item/3135959-materialy-dlya-tvorchestva-barabannyj-karder-dlya" TargetMode="External"/><Relationship Id="rId9" Type="http://schemas.openxmlformats.org/officeDocument/2006/relationships/hyperlink" Target="http://2berega.spb.ru/user/veri/blog/249399/" TargetMode="External"/><Relationship Id="rId14" Type="http://schemas.openxmlformats.org/officeDocument/2006/relationships/hyperlink" Target="http://nnwelcome.ru/arts/nhp/?ELEMENT_ID=120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2"/>
          <p:cNvSpPr txBox="1">
            <a:spLocks noChangeArrowheads="1"/>
          </p:cNvSpPr>
          <p:nvPr/>
        </p:nvSpPr>
        <p:spPr bwMode="auto">
          <a:xfrm>
            <a:off x="1295400" y="188913"/>
            <a:ext cx="7848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Franklin Gothic Book" pitchFamily="34" charset="0"/>
              </a:rPr>
              <a:t>приобщение детей  к истокам русской народной культуры</a:t>
            </a:r>
          </a:p>
        </p:txBody>
      </p:sp>
      <p:sp>
        <p:nvSpPr>
          <p:cNvPr id="15363" name="TextBox 5"/>
          <p:cNvSpPr txBox="1">
            <a:spLocks noChangeArrowheads="1"/>
          </p:cNvSpPr>
          <p:nvPr/>
        </p:nvSpPr>
        <p:spPr bwMode="auto">
          <a:xfrm>
            <a:off x="0" y="5516563"/>
            <a:ext cx="9144000" cy="1173162"/>
          </a:xfrm>
          <a:prstGeom prst="rect">
            <a:avLst/>
          </a:prstGeom>
          <a:solidFill>
            <a:srgbClr val="FFFF99">
              <a:alpha val="78822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/>
              <a:t>Составитель: педагог дополнительного образования Малич Н.В.</a:t>
            </a:r>
          </a:p>
          <a:p>
            <a:endParaRPr lang="ru-RU" sz="300" b="1"/>
          </a:p>
          <a:p>
            <a:r>
              <a:rPr lang="ru-RU" sz="1200" b="1"/>
              <a:t>Государственное бюджетное дошкольное  образовательное учреждение детский сад N 24  общеразвивающего вида с приоритетным   осуществлением  деятельности по познавательно- речевому и художественно-эстетическому  развитию детей  Кировского района Санкт-Петербурга</a:t>
            </a:r>
            <a:r>
              <a:rPr lang="ru-RU" sz="1400" b="1"/>
              <a:t> </a:t>
            </a:r>
          </a:p>
          <a:p>
            <a:endParaRPr lang="ru-RU" sz="800" b="1"/>
          </a:p>
          <a:p>
            <a:pPr algn="ctr"/>
            <a:r>
              <a:rPr lang="ru-RU" sz="1000" b="1"/>
              <a:t>Санкт-Петербург</a:t>
            </a:r>
          </a:p>
        </p:txBody>
      </p:sp>
      <p:sp>
        <p:nvSpPr>
          <p:cNvPr id="15364" name="WordArt 7"/>
          <p:cNvSpPr>
            <a:spLocks noChangeArrowheads="1" noChangeShapeType="1" noTextEdit="1"/>
          </p:cNvSpPr>
          <p:nvPr/>
        </p:nvSpPr>
        <p:spPr bwMode="auto">
          <a:xfrm>
            <a:off x="250825" y="476250"/>
            <a:ext cx="8424863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400" kern="1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«Сия прялка изрядна- хозяюшка обрядна»</a:t>
            </a:r>
          </a:p>
          <a:p>
            <a:pPr algn="ctr"/>
            <a:r>
              <a:rPr lang="ru-RU" sz="4400" kern="1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(Старшая группа)</a:t>
            </a:r>
          </a:p>
        </p:txBody>
      </p:sp>
      <p:pic>
        <p:nvPicPr>
          <p:cNvPr id="15365" name="Picture 11" descr="Куликов Иван Семенович. Прях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8175" y="1536700"/>
            <a:ext cx="5256213" cy="383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835150" y="260350"/>
            <a:ext cx="7308850" cy="1138238"/>
          </a:xfrm>
        </p:spPr>
        <p:txBody>
          <a:bodyPr/>
          <a:lstStyle/>
          <a:p>
            <a:pPr algn="l" eaLnBrk="1" hangingPunct="1"/>
            <a:r>
              <a:rPr lang="ru-RU" sz="1800" b="1" smtClean="0">
                <a:solidFill>
                  <a:schemeClr val="accent2"/>
                </a:solidFill>
                <a:latin typeface="Arial" charset="0"/>
              </a:rPr>
              <a:t>Сейчас я покажу как работала пряха. (показ работы) </a:t>
            </a:r>
            <a:br>
              <a:rPr lang="ru-RU" sz="1800" b="1" smtClean="0">
                <a:solidFill>
                  <a:schemeClr val="accent2"/>
                </a:solidFill>
                <a:latin typeface="Arial" charset="0"/>
              </a:rPr>
            </a:br>
            <a:r>
              <a:rPr lang="ru-RU" sz="1800" b="1" smtClean="0">
                <a:solidFill>
                  <a:schemeClr val="accent2"/>
                </a:solidFill>
                <a:latin typeface="Arial" charset="0"/>
              </a:rPr>
              <a:t>Девушка садилась за эту прялку, клала волну или по-другому «кудель», в вилочку и пряла, ниточка тянулась на катушку и получался клубок пряжи.</a:t>
            </a:r>
          </a:p>
        </p:txBody>
      </p:sp>
      <p:pic>
        <p:nvPicPr>
          <p:cNvPr id="24578" name="Содержимое 3"/>
          <p:cNvPicPr>
            <a:picLocks noGrp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611188" y="1773238"/>
            <a:ext cx="4175125" cy="4681537"/>
          </a:xfrm>
        </p:spPr>
      </p:pic>
      <p:pic>
        <p:nvPicPr>
          <p:cNvPr id="9" name="Рисунок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2455863"/>
            <a:ext cx="4105275" cy="342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4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6"/>
          <p:cNvSpPr>
            <a:spLocks noGrp="1"/>
          </p:cNvSpPr>
          <p:nvPr>
            <p:ph type="title" idx="4294967295"/>
          </p:nvPr>
        </p:nvSpPr>
        <p:spPr>
          <a:xfrm>
            <a:off x="2195513" y="274638"/>
            <a:ext cx="6948487" cy="777875"/>
          </a:xfrm>
        </p:spPr>
        <p:txBody>
          <a:bodyPr/>
          <a:lstStyle/>
          <a:p>
            <a:pPr algn="l"/>
            <a:r>
              <a:rPr lang="ru-RU" sz="1800" b="1" dirty="0" smtClean="0">
                <a:solidFill>
                  <a:schemeClr val="accent2"/>
                </a:solidFill>
                <a:latin typeface="Arial" charset="0"/>
              </a:rPr>
              <a:t>Давайте послушаем русскую народную песню «Пряха»</a:t>
            </a:r>
          </a:p>
        </p:txBody>
      </p:sp>
      <p:pic>
        <p:nvPicPr>
          <p:cNvPr id="25602" name="Picture 3" descr="Боярышня У Окна (С Прялкой). 1890-Е, Маковский Константин Егорович. 740x1000. Просмотров: 402. Обновлено: 06 Июля 2012 г. www.A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68625" y="1052513"/>
            <a:ext cx="405130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Вокальное трио _Рябинушка_ - Пряха (www.hotplayer.ru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22784" y="1844824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989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AutoShape 5"/>
          <p:cNvSpPr>
            <a:spLocks noChangeArrowheads="1"/>
          </p:cNvSpPr>
          <p:nvPr/>
        </p:nvSpPr>
        <p:spPr bwMode="auto">
          <a:xfrm>
            <a:off x="3708400" y="2349500"/>
            <a:ext cx="2951163" cy="3527425"/>
          </a:xfrm>
          <a:prstGeom prst="flowChartAlternateProcess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630" name="AutoShape 6"/>
          <p:cNvSpPr>
            <a:spLocks noChangeArrowheads="1"/>
          </p:cNvSpPr>
          <p:nvPr/>
        </p:nvSpPr>
        <p:spPr bwMode="auto">
          <a:xfrm>
            <a:off x="3995738" y="1916113"/>
            <a:ext cx="360362" cy="433387"/>
          </a:xfrm>
          <a:prstGeom prst="octagon">
            <a:avLst>
              <a:gd name="adj" fmla="val 29287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631" name="AutoShape 7"/>
          <p:cNvSpPr>
            <a:spLocks noChangeArrowheads="1"/>
          </p:cNvSpPr>
          <p:nvPr/>
        </p:nvSpPr>
        <p:spPr bwMode="auto">
          <a:xfrm>
            <a:off x="4643438" y="1916113"/>
            <a:ext cx="360362" cy="433387"/>
          </a:xfrm>
          <a:prstGeom prst="octagon">
            <a:avLst>
              <a:gd name="adj" fmla="val 29287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632" name="AutoShape 8"/>
          <p:cNvSpPr>
            <a:spLocks noChangeArrowheads="1"/>
          </p:cNvSpPr>
          <p:nvPr/>
        </p:nvSpPr>
        <p:spPr bwMode="auto">
          <a:xfrm>
            <a:off x="5364163" y="1916113"/>
            <a:ext cx="360362" cy="433387"/>
          </a:xfrm>
          <a:prstGeom prst="octagon">
            <a:avLst>
              <a:gd name="adj" fmla="val 29287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633" name="AutoShape 9"/>
          <p:cNvSpPr>
            <a:spLocks noChangeArrowheads="1"/>
          </p:cNvSpPr>
          <p:nvPr/>
        </p:nvSpPr>
        <p:spPr bwMode="auto">
          <a:xfrm>
            <a:off x="6011863" y="1916113"/>
            <a:ext cx="360362" cy="433387"/>
          </a:xfrm>
          <a:prstGeom prst="octagon">
            <a:avLst>
              <a:gd name="adj" fmla="val 29287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634" name="AutoShape 10"/>
          <p:cNvSpPr>
            <a:spLocks noChangeArrowheads="1"/>
          </p:cNvSpPr>
          <p:nvPr/>
        </p:nvSpPr>
        <p:spPr bwMode="auto">
          <a:xfrm>
            <a:off x="4643438" y="5876925"/>
            <a:ext cx="1008062" cy="720725"/>
          </a:xfrm>
          <a:prstGeom prst="octagon">
            <a:avLst>
              <a:gd name="adj" fmla="val 29287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635" name="AutoShape 11"/>
          <p:cNvSpPr>
            <a:spLocks noChangeArrowheads="1"/>
          </p:cNvSpPr>
          <p:nvPr/>
        </p:nvSpPr>
        <p:spPr bwMode="auto">
          <a:xfrm>
            <a:off x="3708400" y="2349500"/>
            <a:ext cx="719138" cy="431800"/>
          </a:xfrm>
          <a:prstGeom prst="triangle">
            <a:avLst>
              <a:gd name="adj" fmla="val 500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636" name="AutoShape 12"/>
          <p:cNvSpPr>
            <a:spLocks noChangeArrowheads="1"/>
          </p:cNvSpPr>
          <p:nvPr/>
        </p:nvSpPr>
        <p:spPr bwMode="auto">
          <a:xfrm>
            <a:off x="4427538" y="2349500"/>
            <a:ext cx="720725" cy="4318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637" name="AutoShape 13"/>
          <p:cNvSpPr>
            <a:spLocks noChangeArrowheads="1"/>
          </p:cNvSpPr>
          <p:nvPr/>
        </p:nvSpPr>
        <p:spPr bwMode="auto">
          <a:xfrm>
            <a:off x="5148263" y="2349500"/>
            <a:ext cx="722312" cy="430213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638" name="AutoShape 14"/>
          <p:cNvSpPr>
            <a:spLocks noChangeArrowheads="1"/>
          </p:cNvSpPr>
          <p:nvPr/>
        </p:nvSpPr>
        <p:spPr bwMode="auto">
          <a:xfrm>
            <a:off x="5867400" y="2349500"/>
            <a:ext cx="792163" cy="4318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640" name="AutoShape 16"/>
          <p:cNvSpPr>
            <a:spLocks noChangeArrowheads="1"/>
          </p:cNvSpPr>
          <p:nvPr/>
        </p:nvSpPr>
        <p:spPr bwMode="auto">
          <a:xfrm rot="10800000">
            <a:off x="3708400" y="5445125"/>
            <a:ext cx="792163" cy="4318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641" name="AutoShape 17"/>
          <p:cNvSpPr>
            <a:spLocks noChangeArrowheads="1"/>
          </p:cNvSpPr>
          <p:nvPr/>
        </p:nvSpPr>
        <p:spPr bwMode="auto">
          <a:xfrm rot="10800000">
            <a:off x="4500563" y="5445125"/>
            <a:ext cx="792162" cy="4318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642" name="AutoShape 18"/>
          <p:cNvSpPr>
            <a:spLocks noChangeArrowheads="1"/>
          </p:cNvSpPr>
          <p:nvPr/>
        </p:nvSpPr>
        <p:spPr bwMode="auto">
          <a:xfrm rot="10800000">
            <a:off x="5219700" y="5445125"/>
            <a:ext cx="792163" cy="4318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643" name="AutoShape 19"/>
          <p:cNvSpPr>
            <a:spLocks noChangeArrowheads="1"/>
          </p:cNvSpPr>
          <p:nvPr/>
        </p:nvSpPr>
        <p:spPr bwMode="auto">
          <a:xfrm rot="10800000">
            <a:off x="5940425" y="5445125"/>
            <a:ext cx="719138" cy="4318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644" name="AutoShape 20"/>
          <p:cNvSpPr>
            <a:spLocks noChangeArrowheads="1"/>
          </p:cNvSpPr>
          <p:nvPr/>
        </p:nvSpPr>
        <p:spPr bwMode="auto">
          <a:xfrm rot="16200000">
            <a:off x="3491706" y="2997994"/>
            <a:ext cx="792163" cy="358775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645" name="AutoShape 21"/>
          <p:cNvSpPr>
            <a:spLocks noChangeArrowheads="1"/>
          </p:cNvSpPr>
          <p:nvPr/>
        </p:nvSpPr>
        <p:spPr bwMode="auto">
          <a:xfrm rot="16200000">
            <a:off x="3455988" y="3825875"/>
            <a:ext cx="863600" cy="358775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646" name="AutoShape 22"/>
          <p:cNvSpPr>
            <a:spLocks noChangeArrowheads="1"/>
          </p:cNvSpPr>
          <p:nvPr/>
        </p:nvSpPr>
        <p:spPr bwMode="auto">
          <a:xfrm rot="16200000">
            <a:off x="3420269" y="4796631"/>
            <a:ext cx="935038" cy="358775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647" name="AutoShape 23"/>
          <p:cNvSpPr>
            <a:spLocks noChangeArrowheads="1"/>
          </p:cNvSpPr>
          <p:nvPr/>
        </p:nvSpPr>
        <p:spPr bwMode="auto">
          <a:xfrm rot="5400000">
            <a:off x="6048376" y="3897312"/>
            <a:ext cx="863600" cy="358775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649" name="AutoShape 25"/>
          <p:cNvSpPr>
            <a:spLocks noChangeArrowheads="1"/>
          </p:cNvSpPr>
          <p:nvPr/>
        </p:nvSpPr>
        <p:spPr bwMode="auto">
          <a:xfrm rot="5400000">
            <a:off x="6012657" y="4796631"/>
            <a:ext cx="935038" cy="358775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650" name="AutoShape 26"/>
          <p:cNvSpPr>
            <a:spLocks noChangeArrowheads="1"/>
          </p:cNvSpPr>
          <p:nvPr/>
        </p:nvSpPr>
        <p:spPr bwMode="auto">
          <a:xfrm rot="5400000">
            <a:off x="6048376" y="3033712"/>
            <a:ext cx="863600" cy="358775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651" name="Oval 27"/>
          <p:cNvSpPr>
            <a:spLocks noChangeArrowheads="1"/>
          </p:cNvSpPr>
          <p:nvPr/>
        </p:nvSpPr>
        <p:spPr bwMode="auto">
          <a:xfrm>
            <a:off x="4572000" y="3500438"/>
            <a:ext cx="1223963" cy="11525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" name="Rectangle 6"/>
          <p:cNvSpPr>
            <a:spLocks noGrp="1"/>
          </p:cNvSpPr>
          <p:nvPr>
            <p:ph type="title" idx="4294967295"/>
          </p:nvPr>
        </p:nvSpPr>
        <p:spPr>
          <a:xfrm>
            <a:off x="2195513" y="274638"/>
            <a:ext cx="6948487" cy="777875"/>
          </a:xfrm>
        </p:spPr>
        <p:txBody>
          <a:bodyPr/>
          <a:lstStyle/>
          <a:p>
            <a:pPr algn="l"/>
            <a:r>
              <a:rPr lang="ru-RU" sz="1800" b="1" dirty="0" smtClean="0">
                <a:solidFill>
                  <a:schemeClr val="accent2"/>
                </a:solidFill>
                <a:latin typeface="Arial" charset="0"/>
              </a:rPr>
              <a:t>А теперь, украсим наши прялки геометрическим узором.</a:t>
            </a:r>
            <a:br>
              <a:rPr lang="ru-RU" sz="1800" b="1" dirty="0" smtClean="0">
                <a:solidFill>
                  <a:schemeClr val="accent2"/>
                </a:solidFill>
                <a:latin typeface="Arial" charset="0"/>
              </a:rPr>
            </a:br>
            <a:r>
              <a:rPr lang="ru-RU" sz="1800" b="1" dirty="0" smtClean="0">
                <a:solidFill>
                  <a:schemeClr val="accent2"/>
                </a:solidFill>
                <a:latin typeface="Arial" charset="0"/>
              </a:rPr>
              <a:t>(работа детей- аппликация )</a:t>
            </a:r>
            <a:endParaRPr lang="ru-RU" sz="1800" b="1" dirty="0" smtClean="0">
              <a:solidFill>
                <a:schemeClr val="accent2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3"/>
          <p:cNvSpPr>
            <a:spLocks noGrp="1"/>
          </p:cNvSpPr>
          <p:nvPr>
            <p:ph type="body" idx="1"/>
          </p:nvPr>
        </p:nvSpPr>
        <p:spPr>
          <a:xfrm>
            <a:off x="1835150" y="333375"/>
            <a:ext cx="8229600" cy="10795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1800" b="1" smtClean="0">
                <a:solidFill>
                  <a:schemeClr val="accent2"/>
                </a:solidFill>
                <a:latin typeface="Arial" charset="0"/>
              </a:rPr>
              <a:t>С каким орудием труда познакомились сегодня?</a:t>
            </a:r>
          </a:p>
          <a:p>
            <a:pPr>
              <a:buFont typeface="Arial" charset="0"/>
              <a:buNone/>
            </a:pPr>
            <a:r>
              <a:rPr lang="ru-RU" sz="1800" b="1" smtClean="0">
                <a:solidFill>
                  <a:schemeClr val="accent2"/>
                </a:solidFill>
                <a:latin typeface="Arial" charset="0"/>
              </a:rPr>
              <a:t>Из какого материала изготавливали прялку?</a:t>
            </a:r>
          </a:p>
          <a:p>
            <a:pPr>
              <a:buFont typeface="Arial" charset="0"/>
              <a:buNone/>
            </a:pPr>
            <a:r>
              <a:rPr lang="ru-RU" sz="1800" b="1" smtClean="0">
                <a:solidFill>
                  <a:schemeClr val="accent2"/>
                </a:solidFill>
                <a:latin typeface="Arial" charset="0"/>
              </a:rPr>
              <a:t>Как украшали?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01446" y="287827"/>
            <a:ext cx="7980746" cy="774110"/>
          </a:xfrm>
        </p:spPr>
        <p:txBody>
          <a:bodyPr/>
          <a:lstStyle/>
          <a:p>
            <a:pPr indent="450850">
              <a:defRPr/>
            </a:pP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Мне помогали </a:t>
            </a:r>
            <a:b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интернет сайты: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28675" name="Rectangle 7"/>
          <p:cNvSpPr>
            <a:spLocks/>
          </p:cNvSpPr>
          <p:nvPr/>
        </p:nvSpPr>
        <p:spPr bwMode="auto">
          <a:xfrm>
            <a:off x="179388" y="908050"/>
            <a:ext cx="8964612" cy="388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271463">
              <a:spcBef>
                <a:spcPct val="20000"/>
              </a:spcBef>
              <a:buFont typeface="Arial" charset="0"/>
              <a:buAutoNum type="arabicPeriod"/>
            </a:pPr>
            <a:r>
              <a:rPr lang="ru-RU" sz="1500" b="1">
                <a:solidFill>
                  <a:schemeClr val="accent2"/>
                </a:solidFill>
              </a:rPr>
              <a:t>Пряхи - </a:t>
            </a:r>
            <a:r>
              <a:rPr lang="ru-RU" sz="1500" b="1">
                <a:solidFill>
                  <a:schemeClr val="accent2"/>
                </a:solidFill>
                <a:hlinkClick r:id="rId3"/>
              </a:rPr>
              <a:t>http://www.artsait.ru/foto.php?art=k/kulikov/img/65</a:t>
            </a:r>
            <a:endParaRPr lang="ru-RU" sz="1500" b="1">
              <a:solidFill>
                <a:schemeClr val="accent2"/>
              </a:solidFill>
            </a:endParaRPr>
          </a:p>
          <a:p>
            <a:pPr indent="271463">
              <a:spcBef>
                <a:spcPct val="20000"/>
              </a:spcBef>
              <a:buFont typeface="Arial" charset="0"/>
              <a:buAutoNum type="arabicPeriod"/>
            </a:pPr>
            <a:r>
              <a:rPr lang="ru-RU" sz="1500" b="1">
                <a:solidFill>
                  <a:schemeClr val="accent2"/>
                </a:solidFill>
              </a:rPr>
              <a:t>Прялка (рис.1) </a:t>
            </a:r>
            <a:r>
              <a:rPr lang="ru-RU" sz="1500" b="1">
                <a:solidFill>
                  <a:schemeClr val="accent2"/>
                </a:solidFill>
                <a:hlinkClick r:id="rId4"/>
              </a:rPr>
              <a:t>http://www.livemaster.ru/item/3135959-materialy-dlya-tvorchestva-barabannyj-karder-dlya</a:t>
            </a:r>
            <a:r>
              <a:rPr lang="ru-RU" sz="1500" b="1">
                <a:solidFill>
                  <a:schemeClr val="accent2"/>
                </a:solidFill>
              </a:rPr>
              <a:t> и (рис.2)  </a:t>
            </a:r>
            <a:r>
              <a:rPr lang="ru-RU" sz="1500" b="1">
                <a:solidFill>
                  <a:schemeClr val="accent2"/>
                </a:solidFill>
                <a:hlinkClick r:id="rId5"/>
              </a:rPr>
              <a:t>http://www.slavlibrary.ru/forum/4-537-4</a:t>
            </a:r>
            <a:endParaRPr lang="ru-RU" sz="1500" b="1">
              <a:solidFill>
                <a:schemeClr val="accent2"/>
              </a:solidFill>
            </a:endParaRPr>
          </a:p>
          <a:p>
            <a:pPr indent="271463">
              <a:spcBef>
                <a:spcPct val="20000"/>
              </a:spcBef>
              <a:buFont typeface="Arial" charset="0"/>
              <a:buAutoNum type="arabicPeriod"/>
            </a:pPr>
            <a:r>
              <a:rPr lang="ru-RU" sz="1500" b="1">
                <a:solidFill>
                  <a:schemeClr val="accent2"/>
                </a:solidFill>
              </a:rPr>
              <a:t>Пряха- </a:t>
            </a:r>
            <a:r>
              <a:rPr lang="ru-RU" sz="1500" b="1">
                <a:solidFill>
                  <a:schemeClr val="accent2"/>
                </a:solidFill>
                <a:hlinkClick r:id="rId6"/>
              </a:rPr>
              <a:t>http://www.artscroll.ru/page.php?al=Pryakha_125752_kartina</a:t>
            </a:r>
            <a:endParaRPr lang="ru-RU" sz="1500" b="1">
              <a:solidFill>
                <a:schemeClr val="accent2"/>
              </a:solidFill>
            </a:endParaRPr>
          </a:p>
          <a:p>
            <a:pPr indent="271463">
              <a:spcBef>
                <a:spcPct val="20000"/>
              </a:spcBef>
              <a:buFont typeface="Arial" charset="0"/>
              <a:buAutoNum type="arabicPeriod"/>
            </a:pPr>
            <a:r>
              <a:rPr lang="ru-RU" sz="1500" b="1">
                <a:solidFill>
                  <a:schemeClr val="accent2"/>
                </a:solidFill>
              </a:rPr>
              <a:t>Барышня у окна- </a:t>
            </a:r>
            <a:r>
              <a:rPr lang="ru-RU" sz="1500" b="1">
                <a:solidFill>
                  <a:schemeClr val="accent2"/>
                </a:solidFill>
                <a:hlinkClick r:id="rId7"/>
              </a:rPr>
              <a:t>http://www.artscroll.ru/page.php?al=Boyaryshnya_U_Okna__S_Pryalkoy___1890_E_160072_kartina</a:t>
            </a:r>
            <a:r>
              <a:rPr lang="ru-RU" sz="1500" b="1">
                <a:solidFill>
                  <a:schemeClr val="accent2"/>
                </a:solidFill>
              </a:rPr>
              <a:t> и прялки </a:t>
            </a:r>
            <a:r>
              <a:rPr lang="ru-RU" sz="1500" b="1">
                <a:solidFill>
                  <a:schemeClr val="accent2"/>
                </a:solidFill>
                <a:hlinkClick r:id="rId8"/>
              </a:rPr>
              <a:t>http://www.livemaster.ru/topic/620817-pryazha-iz-rastitelnyh-volokon-pryalki-i-posidelki</a:t>
            </a:r>
            <a:endParaRPr lang="ru-RU" sz="1500" b="1">
              <a:solidFill>
                <a:schemeClr val="accent2"/>
              </a:solidFill>
            </a:endParaRPr>
          </a:p>
          <a:p>
            <a:pPr indent="271463">
              <a:spcBef>
                <a:spcPct val="20000"/>
              </a:spcBef>
              <a:buFont typeface="Arial" charset="0"/>
              <a:buAutoNum type="arabicPeriod"/>
            </a:pPr>
            <a:r>
              <a:rPr lang="ru-RU" sz="1500" b="1">
                <a:solidFill>
                  <a:schemeClr val="accent2"/>
                </a:solidFill>
              </a:rPr>
              <a:t>Красная горка- </a:t>
            </a:r>
            <a:r>
              <a:rPr lang="ru-RU" sz="1500" b="1">
                <a:solidFill>
                  <a:schemeClr val="accent2"/>
                </a:solidFill>
                <a:hlinkClick r:id="rId9"/>
              </a:rPr>
              <a:t>http://2berega.spb.ru/user/veri/blog/249399/</a:t>
            </a:r>
            <a:endParaRPr lang="ru-RU" sz="1500" b="1">
              <a:solidFill>
                <a:schemeClr val="accent2"/>
              </a:solidFill>
            </a:endParaRPr>
          </a:p>
          <a:p>
            <a:pPr indent="271463">
              <a:spcBef>
                <a:spcPct val="20000"/>
              </a:spcBef>
              <a:buFont typeface="Arial" charset="0"/>
              <a:buAutoNum type="arabicPeriod"/>
            </a:pPr>
            <a:r>
              <a:rPr lang="ru-RU" sz="1500" b="1">
                <a:solidFill>
                  <a:schemeClr val="accent2"/>
                </a:solidFill>
              </a:rPr>
              <a:t>Прялки (рис.1)- </a:t>
            </a:r>
            <a:r>
              <a:rPr lang="ru-RU" sz="1500" b="1">
                <a:solidFill>
                  <a:schemeClr val="accent2"/>
                </a:solidFill>
                <a:hlinkClick r:id="rId10"/>
              </a:rPr>
              <a:t>http://www.booksite.ru/trade_vologda/10_picture31.html</a:t>
            </a:r>
            <a:r>
              <a:rPr lang="ru-RU" sz="1500" b="1">
                <a:solidFill>
                  <a:schemeClr val="accent2"/>
                </a:solidFill>
              </a:rPr>
              <a:t>, (рис.2) </a:t>
            </a:r>
            <a:r>
              <a:rPr lang="ru-RU" sz="1500" b="1">
                <a:solidFill>
                  <a:schemeClr val="accent2"/>
                </a:solidFill>
                <a:hlinkClick r:id="rId11"/>
              </a:rPr>
              <a:t>http://ruswood.odn.org.ua/25.htm</a:t>
            </a:r>
            <a:r>
              <a:rPr lang="ru-RU" sz="1500" b="1">
                <a:solidFill>
                  <a:schemeClr val="accent2"/>
                </a:solidFill>
              </a:rPr>
              <a:t>, (рис.3)- </a:t>
            </a:r>
            <a:r>
              <a:rPr lang="ru-RU" sz="1500" b="1">
                <a:solidFill>
                  <a:schemeClr val="accent2"/>
                </a:solidFill>
                <a:hlinkClick r:id="rId12"/>
              </a:rPr>
              <a:t>http://www.cultnord.ru/Shenkurskaja_rospis.html</a:t>
            </a:r>
            <a:r>
              <a:rPr lang="ru-RU" sz="1500" b="1">
                <a:solidFill>
                  <a:schemeClr val="accent2"/>
                </a:solidFill>
              </a:rPr>
              <a:t>, (рис.4) -http://iclass.home-edu.ru/pluginfile.php/91620/mod_resource/content/0/divina/gor3.html </a:t>
            </a:r>
          </a:p>
          <a:p>
            <a:pPr indent="271463">
              <a:spcBef>
                <a:spcPct val="20000"/>
              </a:spcBef>
              <a:buFont typeface="Arial" charset="0"/>
              <a:buAutoNum type="arabicPeriod"/>
            </a:pPr>
            <a:r>
              <a:rPr lang="ru-RU" sz="1500" b="1">
                <a:solidFill>
                  <a:schemeClr val="accent2"/>
                </a:solidFill>
              </a:rPr>
              <a:t>Прялка- </a:t>
            </a:r>
            <a:r>
              <a:rPr lang="ru-RU" sz="1500" b="1">
                <a:solidFill>
                  <a:schemeClr val="accent2"/>
                </a:solidFill>
                <a:hlinkClick r:id="rId13"/>
              </a:rPr>
              <a:t>http://www.lifeintravel.com.ua/news_20130608120803.html</a:t>
            </a:r>
            <a:endParaRPr lang="ru-RU" sz="1500" b="1">
              <a:solidFill>
                <a:schemeClr val="accent2"/>
              </a:solidFill>
            </a:endParaRPr>
          </a:p>
          <a:p>
            <a:pPr indent="271463">
              <a:spcBef>
                <a:spcPct val="20000"/>
              </a:spcBef>
              <a:buFont typeface="Arial" charset="0"/>
              <a:buAutoNum type="arabicPeriod"/>
            </a:pPr>
            <a:r>
              <a:rPr lang="ru-RU" sz="1500" b="1">
                <a:solidFill>
                  <a:schemeClr val="accent2"/>
                </a:solidFill>
              </a:rPr>
              <a:t>Городецкая роспись- </a:t>
            </a:r>
            <a:r>
              <a:rPr lang="ru-RU" sz="1500" b="1">
                <a:solidFill>
                  <a:schemeClr val="accent2"/>
                </a:solidFill>
                <a:hlinkClick r:id="rId14"/>
              </a:rPr>
              <a:t>http://nnwelcome.ru/arts/nhp/?ELEMENT_ID=120</a:t>
            </a:r>
            <a:endParaRPr lang="ru-RU" sz="1500" b="1">
              <a:solidFill>
                <a:schemeClr val="accent2"/>
              </a:solidFill>
            </a:endParaRPr>
          </a:p>
          <a:p>
            <a:pPr indent="271463">
              <a:spcBef>
                <a:spcPct val="20000"/>
              </a:spcBef>
              <a:buFont typeface="Arial" charset="0"/>
              <a:buAutoNum type="arabicPeriod"/>
            </a:pPr>
            <a:r>
              <a:rPr lang="ru-RU" sz="1500" b="1">
                <a:solidFill>
                  <a:schemeClr val="accent2"/>
                </a:solidFill>
              </a:rPr>
              <a:t>Знакомство детей с русским народным творчеством. Конспекты занятий и сценарии календарно-обрядовых праздников. Методическое пособие для педагогов дошкольных образовательных учреждений. Санкт-Петербург, «ДЕТСТВО-ПРЕСС», 2004</a:t>
            </a:r>
          </a:p>
          <a:p>
            <a:pPr indent="271463">
              <a:spcBef>
                <a:spcPct val="20000"/>
              </a:spcBef>
              <a:buFont typeface="Arial" charset="0"/>
              <a:buAutoNum type="arabicPeriod"/>
            </a:pPr>
            <a:endParaRPr lang="ru-RU" sz="1500" b="1">
              <a:solidFill>
                <a:schemeClr val="accent2"/>
              </a:solidFill>
            </a:endParaRPr>
          </a:p>
          <a:p>
            <a:pPr indent="271463">
              <a:spcBef>
                <a:spcPct val="20000"/>
              </a:spcBef>
              <a:buFont typeface="Arial" charset="0"/>
              <a:buAutoNum type="arabicPeriod"/>
            </a:pPr>
            <a:endParaRPr lang="ru-RU" sz="1500" b="1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3"/>
          <p:cNvSpPr>
            <a:spLocks noGrp="1"/>
          </p:cNvSpPr>
          <p:nvPr>
            <p:ph type="body" idx="1"/>
          </p:nvPr>
        </p:nvSpPr>
        <p:spPr>
          <a:xfrm>
            <a:off x="539750" y="1700213"/>
            <a:ext cx="8085138" cy="45989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1800" b="1" u="sng" smtClean="0">
                <a:solidFill>
                  <a:schemeClr val="accent2"/>
                </a:solidFill>
                <a:latin typeface="Arial" charset="0"/>
              </a:rPr>
              <a:t>Цель:</a:t>
            </a:r>
            <a:endParaRPr lang="ru-RU" sz="1800" b="1" smtClean="0">
              <a:solidFill>
                <a:schemeClr val="accent2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800" b="1" smtClean="0">
                <a:solidFill>
                  <a:schemeClr val="accent2"/>
                </a:solidFill>
                <a:latin typeface="Arial" charset="0"/>
              </a:rPr>
              <a:t> Познакомить с русским народным орудием труда прялкой.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1800" b="1" u="sng" smtClean="0">
                <a:solidFill>
                  <a:schemeClr val="accent2"/>
                </a:solidFill>
                <a:latin typeface="Arial" charset="0"/>
              </a:rPr>
              <a:t>Задачи:</a:t>
            </a:r>
            <a:endParaRPr lang="ru-RU" sz="1800" b="1" smtClean="0">
              <a:solidFill>
                <a:schemeClr val="accent2"/>
              </a:solidFill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ru-RU" sz="1800" b="1" smtClean="0">
                <a:solidFill>
                  <a:schemeClr val="accent2"/>
                </a:solidFill>
                <a:latin typeface="Arial" charset="0"/>
              </a:rPr>
              <a:t>Приобщать детей к традиционной культуре;</a:t>
            </a:r>
          </a:p>
          <a:p>
            <a:pPr>
              <a:lnSpc>
                <a:spcPct val="80000"/>
              </a:lnSpc>
            </a:pPr>
            <a:r>
              <a:rPr lang="ru-RU" sz="1800" b="1" smtClean="0">
                <a:solidFill>
                  <a:schemeClr val="accent2"/>
                </a:solidFill>
                <a:latin typeface="Arial" charset="0"/>
              </a:rPr>
              <a:t>Развивать творческие способности;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b="1" smtClean="0">
                <a:solidFill>
                  <a:schemeClr val="accent2"/>
                </a:solidFill>
                <a:latin typeface="Arial" charset="0"/>
              </a:rPr>
              <a:t>Формировать эмоционально-окрашенные чувства причастности детей к наследию прошлого и нравственно-патриотические позиции.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b="1" smtClean="0">
                <a:solidFill>
                  <a:schemeClr val="accent2"/>
                </a:solidFill>
                <a:latin typeface="Arial" charset="0"/>
              </a:rPr>
              <a:t>Стимулировать положительную мотивацию к изучению произведений русского фольклора, развивать творческое мышление.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b="1" smtClean="0">
                <a:solidFill>
                  <a:schemeClr val="accent2"/>
                </a:solidFill>
                <a:latin typeface="Arial" charset="0"/>
              </a:rPr>
              <a:t>Формировать речевую культуру у детей.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551102-B939-4C91-91D1-C230D13F01F7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sp>
        <p:nvSpPr>
          <p:cNvPr id="17410" name="Rectangle 5"/>
          <p:cNvSpPr>
            <a:spLocks noChangeArrowheads="1"/>
          </p:cNvSpPr>
          <p:nvPr/>
        </p:nvSpPr>
        <p:spPr bwMode="auto">
          <a:xfrm>
            <a:off x="1835150" y="404813"/>
            <a:ext cx="7086600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</a:pPr>
            <a:r>
              <a:rPr lang="ru-RU" b="1">
                <a:solidFill>
                  <a:schemeClr val="accent2"/>
                </a:solidFill>
              </a:rPr>
              <a:t>Так повелось на Руси, что ни одно орудие труда не было столь необычным по форме и не украшалось с такой любовью, как прялка.</a:t>
            </a:r>
          </a:p>
        </p:txBody>
      </p:sp>
      <p:pic>
        <p:nvPicPr>
          <p:cNvPr id="17411" name="Picture 7" descr="Барабанный кардер для супер тонких волокон - барабанный кардер,кардочесанная шерст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1700213"/>
            <a:ext cx="3403600" cy="454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9" descr="Русский народный костюм - Страница 4 - Беседк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3800" y="1628775"/>
            <a:ext cx="3173413" cy="465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5"/>
          <p:cNvSpPr>
            <a:spLocks noChangeArrowheads="1"/>
          </p:cNvSpPr>
          <p:nvPr/>
        </p:nvSpPr>
        <p:spPr bwMode="auto">
          <a:xfrm>
            <a:off x="1979613" y="476250"/>
            <a:ext cx="6985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chemeClr val="accent2"/>
                </a:solidFill>
              </a:rPr>
              <a:t>Прялка была в каждой русской избе. </a:t>
            </a:r>
          </a:p>
          <a:p>
            <a:r>
              <a:rPr lang="ru-RU" b="1">
                <a:solidFill>
                  <a:schemeClr val="accent2"/>
                </a:solidFill>
              </a:rPr>
              <a:t>Раньше в крестьянской семье начинали прясть с детства.</a:t>
            </a:r>
          </a:p>
        </p:txBody>
      </p:sp>
      <p:pic>
        <p:nvPicPr>
          <p:cNvPr id="18434" name="Picture 9" descr="Пряха, Сычков Федот Васильевич. 600x450. Просмотров: 585. Об…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1341438"/>
            <a:ext cx="6624638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4"/>
          <p:cNvSpPr>
            <a:spLocks noGrp="1" noChangeArrowheads="1"/>
          </p:cNvSpPr>
          <p:nvPr>
            <p:ph type="title"/>
          </p:nvPr>
        </p:nvSpPr>
        <p:spPr>
          <a:xfrm>
            <a:off x="1835150" y="274638"/>
            <a:ext cx="7129463" cy="1138237"/>
          </a:xfrm>
        </p:spPr>
        <p:txBody>
          <a:bodyPr/>
          <a:lstStyle/>
          <a:p>
            <a:pPr algn="l" eaLnBrk="1" hangingPunct="1"/>
            <a:r>
              <a:rPr lang="ru-RU" sz="1800" b="1" smtClean="0">
                <a:solidFill>
                  <a:schemeClr val="accent2"/>
                </a:solidFill>
                <a:latin typeface="Arial" charset="0"/>
              </a:rPr>
              <a:t>Прялка была одним из самых почитаемых предметов в доме. </a:t>
            </a:r>
            <a:br>
              <a:rPr lang="ru-RU" sz="1800" b="1" smtClean="0">
                <a:solidFill>
                  <a:schemeClr val="accent2"/>
                </a:solidFill>
                <a:latin typeface="Arial" charset="0"/>
              </a:rPr>
            </a:br>
            <a:r>
              <a:rPr lang="ru-RU" sz="1800" b="1" smtClean="0">
                <a:solidFill>
                  <a:schemeClr val="accent2"/>
                </a:solidFill>
                <a:latin typeface="Arial" charset="0"/>
              </a:rPr>
              <a:t>Отец заказывал для своей дочери ко дню свадьбы подарок- прялку- у лучшего деревенского мастера.</a:t>
            </a:r>
          </a:p>
        </p:txBody>
      </p:sp>
      <p:pic>
        <p:nvPicPr>
          <p:cNvPr id="19458" name="Picture 6" descr="Боярышня У Окна (С Прялкой). 1890-Е, Маковский Константин Егорович. 740x1000. Просмотров: 402. Обновлено: 06 Июля 2012 г. www.A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628775"/>
            <a:ext cx="3617912" cy="482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8" descr="Пряжа из растительных волокон, прялки и посиделки - Ярмарка Мастеров - ручная работа, handmad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1628775"/>
            <a:ext cx="3557588" cy="470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6"/>
          <p:cNvSpPr>
            <a:spLocks noChangeArrowheads="1"/>
          </p:cNvSpPr>
          <p:nvPr/>
        </p:nvSpPr>
        <p:spPr bwMode="auto">
          <a:xfrm>
            <a:off x="0" y="304800"/>
            <a:ext cx="9467850" cy="250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000" b="1">
                <a:solidFill>
                  <a:schemeClr val="accent2"/>
                </a:solidFill>
              </a:rPr>
              <a:t>                 </a:t>
            </a:r>
            <a:r>
              <a:rPr lang="ru-RU" sz="2000" b="1" u="sng">
                <a:solidFill>
                  <a:schemeClr val="accent2"/>
                </a:solidFill>
              </a:rPr>
              <a:t>Русская народная игра «Прялица».</a:t>
            </a:r>
          </a:p>
          <a:p>
            <a:r>
              <a:rPr lang="ru-RU" b="1">
                <a:solidFill>
                  <a:schemeClr val="accent2"/>
                </a:solidFill>
              </a:rPr>
              <a:t>                            Играющие, взявшись за руки, образуют круг. В    середине  </a:t>
            </a:r>
          </a:p>
          <a:p>
            <a:r>
              <a:rPr lang="ru-RU" b="1">
                <a:solidFill>
                  <a:schemeClr val="accent2"/>
                </a:solidFill>
              </a:rPr>
              <a:t>                            круга стоит «жених». Играющие ходят по  кругу, </a:t>
            </a:r>
          </a:p>
          <a:p>
            <a:r>
              <a:rPr lang="ru-RU" b="1">
                <a:solidFill>
                  <a:schemeClr val="accent2"/>
                </a:solidFill>
              </a:rPr>
              <a:t>                           приговаривая:          </a:t>
            </a:r>
            <a:r>
              <a:rPr lang="ru-RU" sz="1600" b="1" i="1">
                <a:solidFill>
                  <a:schemeClr val="accent2"/>
                </a:solidFill>
              </a:rPr>
              <a:t>Прялица, кокорица моя.</a:t>
            </a:r>
            <a:endParaRPr lang="ru-RU" sz="1600" b="1">
              <a:solidFill>
                <a:schemeClr val="accent2"/>
              </a:solidFill>
            </a:endParaRPr>
          </a:p>
          <a:p>
            <a:pPr algn="ctr"/>
            <a:r>
              <a:rPr lang="ru-RU" sz="1600" b="1" i="1">
                <a:solidFill>
                  <a:schemeClr val="accent2"/>
                </a:solidFill>
              </a:rPr>
              <a:t>                                   С горя выброшу на улицу тебя; </a:t>
            </a:r>
            <a:endParaRPr lang="ru-RU" sz="1600" b="1">
              <a:solidFill>
                <a:schemeClr val="accent2"/>
              </a:solidFill>
            </a:endParaRPr>
          </a:p>
          <a:p>
            <a:pPr algn="ctr"/>
            <a:r>
              <a:rPr lang="ru-RU" sz="1600" b="1" i="1">
                <a:solidFill>
                  <a:schemeClr val="accent2"/>
                </a:solidFill>
              </a:rPr>
              <a:t>                                    Стану прясть да попрядывать,</a:t>
            </a:r>
            <a:endParaRPr lang="ru-RU" sz="1600" b="1">
              <a:solidFill>
                <a:schemeClr val="accent2"/>
              </a:solidFill>
            </a:endParaRPr>
          </a:p>
          <a:p>
            <a:pPr algn="ctr"/>
            <a:r>
              <a:rPr lang="ru-RU" sz="1600" b="1" i="1">
                <a:solidFill>
                  <a:schemeClr val="accent2"/>
                </a:solidFill>
              </a:rPr>
              <a:t>                             На беседушку поглядывать.</a:t>
            </a:r>
          </a:p>
          <a:p>
            <a:pPr algn="ctr"/>
            <a:r>
              <a:rPr lang="ru-RU" b="1">
                <a:solidFill>
                  <a:schemeClr val="accent2"/>
                </a:solidFill>
              </a:rPr>
              <a:t>После этих слов «жених» выбирает себе «невесту», целует ее. </a:t>
            </a:r>
          </a:p>
          <a:p>
            <a:pPr algn="ctr"/>
            <a:r>
              <a:rPr lang="ru-RU" b="1">
                <a:solidFill>
                  <a:schemeClr val="accent2"/>
                </a:solidFill>
              </a:rPr>
              <a:t>Игра продолжается.</a:t>
            </a:r>
          </a:p>
        </p:txBody>
      </p:sp>
      <p:pic>
        <p:nvPicPr>
          <p:cNvPr id="20490" name="Picture 10" descr="Красная горка - Татьяна Анатольевна Петрова"/>
          <p:cNvPicPr>
            <a:picLocks noChangeAspect="1" noChangeArrowheads="1"/>
          </p:cNvPicPr>
          <p:nvPr/>
        </p:nvPicPr>
        <p:blipFill>
          <a:blip r:embed="rId2"/>
          <a:srcRect t="35461"/>
          <a:stretch>
            <a:fillRect/>
          </a:stretch>
        </p:blipFill>
        <p:spPr bwMode="auto">
          <a:xfrm>
            <a:off x="1692275" y="2781300"/>
            <a:ext cx="5688013" cy="382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3"/>
          <p:cNvSpPr>
            <a:spLocks noGrp="1"/>
          </p:cNvSpPr>
          <p:nvPr>
            <p:ph type="body" idx="1"/>
          </p:nvPr>
        </p:nvSpPr>
        <p:spPr>
          <a:xfrm>
            <a:off x="1979613" y="333375"/>
            <a:ext cx="6948487" cy="1079500"/>
          </a:xfrm>
        </p:spPr>
        <p:txBody>
          <a:bodyPr/>
          <a:lstStyle/>
          <a:p>
            <a:pPr marL="0" indent="14288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sz="1800" b="1" smtClean="0">
                <a:solidFill>
                  <a:schemeClr val="accent2"/>
                </a:solidFill>
                <a:latin typeface="Arial" charset="0"/>
              </a:rPr>
              <a:t>Красота форм, узоров и красок на прялке радует глаз. Удивляешься мастерству простого человека.</a:t>
            </a:r>
          </a:p>
          <a:p>
            <a:pPr marL="0" indent="14288">
              <a:lnSpc>
                <a:spcPct val="90000"/>
              </a:lnSpc>
              <a:buFont typeface="Arial" charset="0"/>
              <a:buNone/>
            </a:pPr>
            <a:endParaRPr lang="ru-RU" sz="1800" b="1" smtClean="0">
              <a:solidFill>
                <a:schemeClr val="accent2"/>
              </a:solidFill>
              <a:latin typeface="Arial" charset="0"/>
            </a:endParaRPr>
          </a:p>
        </p:txBody>
      </p:sp>
      <p:pic>
        <p:nvPicPr>
          <p:cNvPr id="23560" name="Picture 8" descr="Резьба по дереву"/>
          <p:cNvPicPr>
            <a:picLocks noChangeAspect="1" noChangeArrowheads="1"/>
          </p:cNvPicPr>
          <p:nvPr/>
        </p:nvPicPr>
        <p:blipFill>
          <a:blip r:embed="rId2"/>
          <a:srcRect l="14064" r="12825"/>
          <a:stretch>
            <a:fillRect/>
          </a:stretch>
        </p:blipFill>
        <p:spPr bwMode="auto">
          <a:xfrm>
            <a:off x="250825" y="1700213"/>
            <a:ext cx="1873250" cy="384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2" name="Picture 10" descr="Русская народна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5875" y="1700213"/>
            <a:ext cx="1647825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4" name="Picture 12" descr="Культурное наследие Архангельского кра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700213"/>
            <a:ext cx="1739900" cy="381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6" name="Picture 14" descr="s-46887"/>
          <p:cNvPicPr>
            <a:picLocks noChangeAspect="1" noChangeArrowheads="1"/>
          </p:cNvPicPr>
          <p:nvPr/>
        </p:nvPicPr>
        <p:blipFill>
          <a:blip r:embed="rId5"/>
          <a:srcRect r="43634"/>
          <a:stretch>
            <a:fillRect/>
          </a:stretch>
        </p:blipFill>
        <p:spPr bwMode="auto">
          <a:xfrm>
            <a:off x="6732588" y="1700213"/>
            <a:ext cx="1728787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3"/>
          <p:cNvSpPr>
            <a:spLocks noGrp="1"/>
          </p:cNvSpPr>
          <p:nvPr>
            <p:ph type="body" idx="1"/>
          </p:nvPr>
        </p:nvSpPr>
        <p:spPr>
          <a:xfrm>
            <a:off x="1763713" y="333375"/>
            <a:ext cx="7380287" cy="1727200"/>
          </a:xfrm>
        </p:spPr>
        <p:txBody>
          <a:bodyPr/>
          <a:lstStyle/>
          <a:p>
            <a:pPr marL="0" indent="14288">
              <a:lnSpc>
                <a:spcPct val="80000"/>
              </a:lnSpc>
              <a:buFont typeface="Arial" charset="0"/>
              <a:buNone/>
            </a:pPr>
            <a:r>
              <a:rPr lang="ru-RU" sz="1800" b="1" smtClean="0">
                <a:solidFill>
                  <a:schemeClr val="accent2"/>
                </a:solidFill>
                <a:latin typeface="Arial" charset="0"/>
              </a:rPr>
              <a:t>Русская прялка состоит из стояка с гребнем и лопастью, к которой прикрепляется кудель, а также донца, на которое садится пряха. Разрисованное донце становилась украшением дома. В нашей избе тоже есть прялка. Она разрисована городецким узором.  Давайте рассмотрим её.</a:t>
            </a:r>
          </a:p>
        </p:txBody>
      </p:sp>
      <p:pic>
        <p:nvPicPr>
          <p:cNvPr id="22530" name="Picture 6" descr="Старинные Прялки, как произведения искуства - Жизнь в путеше…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3575" y="1484313"/>
            <a:ext cx="2276475" cy="504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3"/>
          <p:cNvSpPr>
            <a:spLocks noGrp="1"/>
          </p:cNvSpPr>
          <p:nvPr>
            <p:ph type="body" idx="1"/>
          </p:nvPr>
        </p:nvSpPr>
        <p:spPr>
          <a:xfrm>
            <a:off x="4067175" y="549275"/>
            <a:ext cx="5076825" cy="2736850"/>
          </a:xfrm>
        </p:spPr>
        <p:txBody>
          <a:bodyPr/>
          <a:lstStyle/>
          <a:p>
            <a:pPr indent="14288">
              <a:buFont typeface="Arial" charset="0"/>
              <a:buNone/>
            </a:pPr>
            <a:r>
              <a:rPr lang="ru-RU" sz="1800" b="1" smtClean="0">
                <a:solidFill>
                  <a:schemeClr val="accent2"/>
                </a:solidFill>
                <a:latin typeface="Arial" charset="0"/>
              </a:rPr>
              <a:t>Тяга городецких мастеров к красоте заставляла их покрывать свои изделия резьбой и росписью. Городецкая роспись отличается особой праздничностью, торжественностью, красочностью. Орнамент с пышными бутонами, соцветиями и листьями создает радостное, светлое настроение.</a:t>
            </a:r>
          </a:p>
        </p:txBody>
      </p:sp>
      <p:sp>
        <p:nvSpPr>
          <p:cNvPr id="25605" name="Rectangle 3"/>
          <p:cNvSpPr>
            <a:spLocks/>
          </p:cNvSpPr>
          <p:nvPr/>
        </p:nvSpPr>
        <p:spPr bwMode="auto">
          <a:xfrm>
            <a:off x="4067175" y="3068638"/>
            <a:ext cx="4716463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14288" eaLnBrk="0" hangingPunct="0">
              <a:spcBef>
                <a:spcPct val="20000"/>
              </a:spcBef>
              <a:buFont typeface="Arial" charset="0"/>
              <a:buNone/>
            </a:pPr>
            <a:r>
              <a:rPr lang="ru-RU" b="1">
                <a:solidFill>
                  <a:schemeClr val="accent2"/>
                </a:solidFill>
              </a:rPr>
              <a:t>Любимый фон художников- желто-лимонный. Узоры светятся самыми разными оттенками голубого  и разового, фиолетового и оранжевого цветов. Важная часть городецкой росписи- умелое оживление рисунка узорными декоративными сеточками, завитками, усиками.</a:t>
            </a:r>
          </a:p>
        </p:txBody>
      </p:sp>
      <p:pic>
        <p:nvPicPr>
          <p:cNvPr id="23555" name="Picture 7" descr="Городецкая роспись и резьба по дереву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260350"/>
            <a:ext cx="3576637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итература 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Литература 3</Template>
  <TotalTime>2275</TotalTime>
  <Words>404</Words>
  <Application>Microsoft Office PowerPoint</Application>
  <PresentationFormat>Экран (4:3)</PresentationFormat>
  <Paragraphs>50</Paragraphs>
  <Slides>14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Литература 3</vt:lpstr>
      <vt:lpstr>Презентация PowerPoint</vt:lpstr>
      <vt:lpstr>Презентация PowerPoint</vt:lpstr>
      <vt:lpstr>Презентация PowerPoint</vt:lpstr>
      <vt:lpstr>Презентация PowerPoint</vt:lpstr>
      <vt:lpstr>Прялка была одним из самых почитаемых предметов в доме.  Отец заказывал для своей дочери ко дню свадьбы подарок- прялку- у лучшего деревенского мастера.</vt:lpstr>
      <vt:lpstr>Презентация PowerPoint</vt:lpstr>
      <vt:lpstr>Презентация PowerPoint</vt:lpstr>
      <vt:lpstr>Презентация PowerPoint</vt:lpstr>
      <vt:lpstr>Презентация PowerPoint</vt:lpstr>
      <vt:lpstr>Сейчас я покажу как работала пряха. (показ работы)  Девушка садилась за эту прялку, клала волну или по-другому «кудель», в вилочку и пряла, ниточка тянулась на катушку и получался клубок пряжи.</vt:lpstr>
      <vt:lpstr>Давайте послушаем русскую народную песню «Пряха»</vt:lpstr>
      <vt:lpstr>А теперь, украсим наши прялки геометрическим узором. (работа детей- аппликация )</vt:lpstr>
      <vt:lpstr>Презентация PowerPoint</vt:lpstr>
      <vt:lpstr> Мне помогали  интернет сайты: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SIEMENS</dc:creator>
  <dc:description>http://aida.ucoz.ru</dc:description>
  <cp:lastModifiedBy>Пользователь Windows</cp:lastModifiedBy>
  <cp:revision>171</cp:revision>
  <dcterms:created xsi:type="dcterms:W3CDTF">2011-11-12T06:16:41Z</dcterms:created>
  <dcterms:modified xsi:type="dcterms:W3CDTF">2020-10-19T06:55:45Z</dcterms:modified>
  <cp:category>шаблоны к Powerpoint</cp:category>
</cp:coreProperties>
</file>