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3" r:id="rId3"/>
    <p:sldId id="294" r:id="rId4"/>
    <p:sldId id="295" r:id="rId5"/>
    <p:sldId id="296" r:id="rId6"/>
    <p:sldId id="306" r:id="rId7"/>
    <p:sldId id="304" r:id="rId8"/>
    <p:sldId id="298" r:id="rId9"/>
    <p:sldId id="307" r:id="rId10"/>
    <p:sldId id="309" r:id="rId11"/>
    <p:sldId id="311" r:id="rId12"/>
    <p:sldId id="313" r:id="rId13"/>
    <p:sldId id="314" r:id="rId14"/>
    <p:sldId id="315" r:id="rId15"/>
    <p:sldId id="27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4" autoAdjust="0"/>
    <p:restoredTop sz="94606" autoAdjust="0"/>
  </p:normalViewPr>
  <p:slideViewPr>
    <p:cSldViewPr>
      <p:cViewPr varScale="1">
        <p:scale>
          <a:sx n="70" d="100"/>
          <a:sy n="70" d="100"/>
        </p:scale>
        <p:origin x="6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7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F2317E6-F673-4731-94E0-041B33E3B70D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28AEC8E-2A94-4E0E-BE8A-C40C54B72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455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CDF447-9217-45FA-86C4-FA8A7F7AAA4F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854C57-AAE5-450E-83F5-CD3FD14B9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44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A6AA3-EF5D-4569-955B-4754DC5222D3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0039A-DC4E-4F87-B692-6B1EF3906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D69F0-0385-41E5-983A-3DAC42913879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B1C5-8C09-4BBE-B5D5-ABE9FAF09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EFBFD-C973-43EB-84C0-DC261C01B87A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10E66-182B-4B0F-BA9F-923D841CE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E8CCC-288B-4A5E-A0EB-AF260440B739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9876-B9FE-435F-B306-611EFF70A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5794A-13DF-4974-93FA-CC5335C757D1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FA36-13C1-41E0-9DAF-BDC36D5A2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D6584-F875-41E4-A090-C0E85D7DA68E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CEDE-80C9-41C4-8EC2-EC909D8EB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AF0C2-79BE-422D-A20E-65AE8CC882FE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AFB54-042A-4717-AAB4-D5DB0764E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F2395-9147-4BD0-9236-90D9E2BFA6B7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6021-B184-49DE-8D17-ACA6FB4DC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CA047-D635-454E-AFF0-834D2E5E061E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D4A1-F410-49CD-90A7-A9BAD1A4F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E79D6-960D-4D83-B81D-F0A33108EF34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358D2-FD39-4DB0-94FC-5C56FC9FE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4DB32-4256-46A8-AC26-695229A24588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9161-4DBA-45E5-922C-C23458BC3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3F07D9-EEB3-4D89-A27D-951D358187EF}" type="datetime1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F34FE6-0811-441E-AABF-BD55C209B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4.png"/><Relationship Id="rId5" Type="http://schemas.openxmlformats.org/officeDocument/2006/relationships/image" Target="../media/image18.gi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gif"/><Relationship Id="rId7" Type="http://schemas.openxmlformats.org/officeDocument/2006/relationships/image" Target="../media/image17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0.gif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joyreactor.cc/search/%D0%B3%D0%B8%D1%84%D0%BA%D0%B8+%D0%BC%D1%83%D0%BB%D1%8C%D1%82%D1%8B/14" TargetMode="External"/><Relationship Id="rId3" Type="http://schemas.openxmlformats.org/officeDocument/2006/relationships/hyperlink" Target="http://crosti.ru/preview/352760/" TargetMode="External"/><Relationship Id="rId7" Type="http://schemas.openxmlformats.org/officeDocument/2006/relationships/hyperlink" Target="http://miranimashek.com/photo/47-0-9635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ustclickit.ru/other/anim.php?str=21" TargetMode="External"/><Relationship Id="rId5" Type="http://schemas.openxmlformats.org/officeDocument/2006/relationships/hyperlink" Target="http://petsparadise.ru/forum?func=view&amp;catid=17&amp;id=42642&amp;limit=15&amp;start=15" TargetMode="External"/><Relationship Id="rId10" Type="http://schemas.openxmlformats.org/officeDocument/2006/relationships/hyperlink" Target="http://forum.gotovim.ru/topic3715-9480.shtml" TargetMode="External"/><Relationship Id="rId4" Type="http://schemas.openxmlformats.org/officeDocument/2006/relationships/hyperlink" Target="http://www.hiperinfo.ru/publ/animacija/gif_animacija_giperinfo_gif_3/8-1-0-21308" TargetMode="External"/><Relationship Id="rId9" Type="http://schemas.openxmlformats.org/officeDocument/2006/relationships/hyperlink" Target="http://www.liveinternet.ru/users/3537344/post24168245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547813" y="188913"/>
            <a:ext cx="6048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Franklin Gothic Book" pitchFamily="34" charset="0"/>
              </a:rPr>
              <a:t>приобщение детей  к истокам русской народной культуры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0" y="5516563"/>
            <a:ext cx="9144000" cy="1173162"/>
          </a:xfrm>
          <a:prstGeom prst="rect">
            <a:avLst/>
          </a:prstGeom>
          <a:solidFill>
            <a:srgbClr val="FFFF99">
              <a:alpha val="7882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Составитель: педагог дополнительного образования Малич Н.В.</a:t>
            </a:r>
          </a:p>
          <a:p>
            <a:endParaRPr lang="ru-RU" sz="300" b="1"/>
          </a:p>
          <a:p>
            <a:r>
              <a:rPr lang="ru-RU" sz="1200" b="1"/>
              <a:t>Государственное бюджетное дошкольное  образовательное учреждение детский сад N 24  общеразвивающего вида с приоритетным   осуществлением  деятельности по познавательно- речевому и художественно-эстетическому  развитию детей  Кировского района Санкт-Петербурга</a:t>
            </a:r>
            <a:r>
              <a:rPr lang="ru-RU" sz="1400" b="1"/>
              <a:t> </a:t>
            </a:r>
          </a:p>
          <a:p>
            <a:endParaRPr lang="ru-RU" sz="800" b="1"/>
          </a:p>
          <a:p>
            <a:pPr algn="ctr"/>
            <a:r>
              <a:rPr lang="ru-RU" sz="1000" b="1"/>
              <a:t>Санкт-Петербург</a:t>
            </a:r>
          </a:p>
        </p:txBody>
      </p:sp>
      <p:sp>
        <p:nvSpPr>
          <p:cNvPr id="15364" name="WordArt 7"/>
          <p:cNvSpPr>
            <a:spLocks noChangeArrowheads="1" noChangeShapeType="1" noTextEdit="1"/>
          </p:cNvSpPr>
          <p:nvPr/>
        </p:nvSpPr>
        <p:spPr bwMode="auto">
          <a:xfrm>
            <a:off x="882650" y="525463"/>
            <a:ext cx="66246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«У бабушки в деревне»</a:t>
            </a:r>
          </a:p>
          <a:p>
            <a:pPr algn="ctr"/>
            <a:r>
              <a:rPr lang="ru-RU" sz="4400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(Младшая группа)</a:t>
            </a:r>
          </a:p>
        </p:txBody>
      </p:sp>
      <p:pic>
        <p:nvPicPr>
          <p:cNvPr id="15365" name="Picture 7" descr="Предпросмотр - Схема вышивки &quot;приезжайте в гости. - Схемы вышивки - burova - Авторы - Портал &quot;Вышивка крест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6225" y="1203325"/>
            <a:ext cx="30956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Домик в дерев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913"/>
            <a:ext cx="9144000" cy="64087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27" name="Rectangle 3"/>
          <p:cNvSpPr>
            <a:spLocks noGrp="1"/>
          </p:cNvSpPr>
          <p:nvPr>
            <p:ph type="title"/>
          </p:nvPr>
        </p:nvSpPr>
        <p:spPr>
          <a:xfrm>
            <a:off x="2627313" y="188913"/>
            <a:ext cx="6516687" cy="850900"/>
          </a:xfrm>
        </p:spPr>
        <p:txBody>
          <a:bodyPr/>
          <a:lstStyle/>
          <a:p>
            <a:pPr algn="l"/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Отгадайте, кто это:      Бел как снег,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                                        Надут, как мех,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                                        На лопатах ходит,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                                        Рогом ест.</a:t>
            </a:r>
          </a:p>
        </p:txBody>
      </p:sp>
      <p:pic>
        <p:nvPicPr>
          <p:cNvPr id="24579" name="Picture 4" descr="Клипарт &quot;Куры и утки&quot;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44675"/>
            <a:ext cx="22002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9725" y="3213100"/>
            <a:ext cx="24542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/>
          </p:cNvSpPr>
          <p:nvPr/>
        </p:nvSpPr>
        <p:spPr bwMode="auto">
          <a:xfrm>
            <a:off x="2268538" y="188913"/>
            <a:ext cx="651668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1600" b="1">
                <a:solidFill>
                  <a:schemeClr val="accent2"/>
                </a:solidFill>
              </a:rPr>
              <a:t>Это был большой гусь. Хотела Маша идти дальше, сделала шаг и остановилась, даже испугалась: перед ней стоял кто-то большой-пребольшой. А кто, угадайте:</a:t>
            </a:r>
          </a:p>
        </p:txBody>
      </p:sp>
      <p:sp>
        <p:nvSpPr>
          <p:cNvPr id="26632" name="Rectangle 8"/>
          <p:cNvSpPr>
            <a:spLocks/>
          </p:cNvSpPr>
          <p:nvPr/>
        </p:nvSpPr>
        <p:spPr bwMode="auto">
          <a:xfrm>
            <a:off x="2771775" y="404813"/>
            <a:ext cx="63722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1600" b="1">
                <a:solidFill>
                  <a:schemeClr val="accent2"/>
                </a:solidFill>
              </a:rPr>
              <a:t>Посреди двора</a:t>
            </a:r>
            <a:br>
              <a:rPr lang="ru-RU" sz="1600" b="1">
                <a:solidFill>
                  <a:schemeClr val="accent2"/>
                </a:solidFill>
              </a:rPr>
            </a:br>
            <a:r>
              <a:rPr lang="ru-RU" sz="1600" b="1">
                <a:solidFill>
                  <a:schemeClr val="accent2"/>
                </a:solidFill>
              </a:rPr>
              <a:t>Стоит копна,</a:t>
            </a:r>
            <a:br>
              <a:rPr lang="ru-RU" sz="1600" b="1">
                <a:solidFill>
                  <a:schemeClr val="accent2"/>
                </a:solidFill>
              </a:rPr>
            </a:br>
            <a:r>
              <a:rPr lang="ru-RU" sz="1600" b="1">
                <a:solidFill>
                  <a:schemeClr val="accent2"/>
                </a:solidFill>
              </a:rPr>
              <a:t>Спереди вилы,</a:t>
            </a:r>
            <a:br>
              <a:rPr lang="ru-RU" sz="1600" b="1">
                <a:solidFill>
                  <a:schemeClr val="accent2"/>
                </a:solidFill>
              </a:rPr>
            </a:br>
            <a:r>
              <a:rPr lang="ru-RU" sz="1600" b="1">
                <a:solidFill>
                  <a:schemeClr val="accent2"/>
                </a:solidFill>
              </a:rPr>
              <a:t>Сзади метла.   Кого же испугалась Маша? Это была  корова.</a:t>
            </a:r>
          </a:p>
        </p:txBody>
      </p:sp>
      <p:sp>
        <p:nvSpPr>
          <p:cNvPr id="24583" name="AutoShape 21" descr="Гусь - Алина zeleniy_spamer - Портфолио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649" name="Picture 25" descr="Фору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976438" y="3644900"/>
            <a:ext cx="1976438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2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900074721[1]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69" name="Picture 245" descr="Gotovim.RU * Просмотр темы - Личные послания - 8.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4608513" y="2492375"/>
            <a:ext cx="4608513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4885 L 0.23368 0.04885 C 0.3415 0.04885 0.47414 -0.00277 0.47414 -0.04444 L 0.47414 -0.1375 " pathEditMode="relative" rAng="0" ptsTypes="FfFF">
                                      <p:cBhvr>
                                        <p:cTn id="12" dur="3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08229 0.006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6088 L 0.68889 0.060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12" fill="hold"/>
                                        <p:tgtEl>
                                          <p:spTgt spid="26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51"/>
                </p:tgtEl>
              </p:cMediaNode>
            </p:audio>
          </p:childTnLst>
        </p:cTn>
      </p:par>
    </p:tnLst>
    <p:bldLst>
      <p:bldP spid="26627" grpId="0"/>
      <p:bldP spid="26631" grpId="0"/>
      <p:bldP spid="26631" grpId="1"/>
      <p:bldP spid="266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9" descr="Домик в деревне"/>
          <p:cNvPicPr>
            <a:picLocks noChangeAspect="1" noChangeArrowheads="1"/>
          </p:cNvPicPr>
          <p:nvPr/>
        </p:nvPicPr>
        <p:blipFill>
          <a:blip r:embed="rId3"/>
          <a:srcRect r="35228" b="30084"/>
          <a:stretch>
            <a:fillRect/>
          </a:stretch>
        </p:blipFill>
        <p:spPr bwMode="auto">
          <a:xfrm>
            <a:off x="0" y="188913"/>
            <a:ext cx="9144000" cy="6467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5" name="Rectangle 3"/>
          <p:cNvSpPr>
            <a:spLocks noGrp="1"/>
          </p:cNvSpPr>
          <p:nvPr>
            <p:ph type="title"/>
          </p:nvPr>
        </p:nvSpPr>
        <p:spPr>
          <a:xfrm>
            <a:off x="2627313" y="188913"/>
            <a:ext cx="6516687" cy="850900"/>
          </a:xfrm>
        </p:spPr>
        <p:txBody>
          <a:bodyPr/>
          <a:lstStyle/>
          <a:p>
            <a:pPr algn="l"/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Маша заторопилась обратно в избу, чтобы рассказать мне, кого она видела. Но войти в избу не смогла. Догадайтесь, почему?</a:t>
            </a:r>
          </a:p>
        </p:txBody>
      </p:sp>
      <p:pic>
        <p:nvPicPr>
          <p:cNvPr id="25603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789363"/>
            <a:ext cx="14557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7"/>
          <p:cNvSpPr>
            <a:spLocks/>
          </p:cNvSpPr>
          <p:nvPr/>
        </p:nvSpPr>
        <p:spPr bwMode="auto">
          <a:xfrm>
            <a:off x="2700338" y="188913"/>
            <a:ext cx="644366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1600" b="1" dirty="0">
                <a:solidFill>
                  <a:schemeClr val="accent2"/>
                </a:solidFill>
              </a:rPr>
              <a:t>Заворчал живой замок,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Лег у двери поперек.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«Ты, прохожий, погоди,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Лучше в дом не заходи».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                   Кто же преградил путь Маше?</a:t>
            </a:r>
          </a:p>
        </p:txBody>
      </p:sp>
      <p:pic>
        <p:nvPicPr>
          <p:cNvPr id="25605" name="Picture 9" descr="КАРТИНКИ Смайлик ловит рыбу gif анимация смайлик аватар скач…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4149725"/>
            <a:ext cx="1238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900074822[1]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48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7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</p:childTnLst>
        </p:cTn>
      </p:par>
    </p:tnLst>
    <p:bldLst>
      <p:bldP spid="28675" grpId="0"/>
      <p:bldP spid="286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9" descr="Домик в деревне"/>
          <p:cNvPicPr>
            <a:picLocks noChangeAspect="1" noChangeArrowheads="1"/>
          </p:cNvPicPr>
          <p:nvPr/>
        </p:nvPicPr>
        <p:blipFill>
          <a:blip r:embed="rId2"/>
          <a:srcRect r="35228" b="30084"/>
          <a:stretch>
            <a:fillRect/>
          </a:stretch>
        </p:blipFill>
        <p:spPr bwMode="auto">
          <a:xfrm>
            <a:off x="0" y="260350"/>
            <a:ext cx="9144000" cy="63230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26" name="Rectangle 3"/>
          <p:cNvSpPr>
            <a:spLocks noGrp="1"/>
          </p:cNvSpPr>
          <p:nvPr>
            <p:ph type="title" idx="4294967295"/>
          </p:nvPr>
        </p:nvSpPr>
        <p:spPr>
          <a:xfrm>
            <a:off x="2627313" y="188913"/>
            <a:ext cx="6516687" cy="850900"/>
          </a:xfrm>
        </p:spPr>
        <p:txBody>
          <a:bodyPr/>
          <a:lstStyle/>
          <a:p>
            <a:pPr algn="l"/>
            <a:r>
              <a:rPr lang="ru-RU" sz="1800" b="1" smtClean="0">
                <a:solidFill>
                  <a:schemeClr val="accent2"/>
                </a:solidFill>
                <a:latin typeface="Arial" charset="0"/>
              </a:rPr>
              <a:t>Но тут я и сказала: «Тузик, не трогай Машу, она наша гостья, и вы лучше подружитесь». </a:t>
            </a:r>
          </a:p>
        </p:txBody>
      </p:sp>
      <p:pic>
        <p:nvPicPr>
          <p:cNvPr id="26627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789363"/>
            <a:ext cx="14557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9" descr="КАРТИНКИ Смайлик ловит рыбу gif анимация смайлик аватар скач…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4149725"/>
            <a:ext cx="1238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Picture 9" descr="Домик в деревне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388100"/>
          </a:xfrm>
          <a:ln w="3175">
            <a:solidFill>
              <a:srgbClr val="000000"/>
            </a:solidFill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476375" y="404813"/>
            <a:ext cx="6048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accent2"/>
                </a:solidFill>
              </a:rPr>
              <a:t>Так кто живет со мной в избе?</a:t>
            </a:r>
          </a:p>
        </p:txBody>
      </p:sp>
      <p:pic>
        <p:nvPicPr>
          <p:cNvPr id="20484" name="Picture 13" descr="Различные животные и насекомые -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860800"/>
            <a:ext cx="1204912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Document sans-titr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060575"/>
            <a:ext cx="38449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гифки мульты / Смешные картинки, приколы, видео, лучшие демотиваторы со смыслом и по-русски, много комиксов.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3429000"/>
            <a:ext cx="18700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4" descr="Клипарт &quot;Куры и утки&quot;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1989138"/>
            <a:ext cx="1979613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69" name="Picture 245" descr="Gotovim.RU * Просмотр темы - Личные послания - 8.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80975" y="2997200"/>
            <a:ext cx="4608513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2" descr="ИНТЕРЕСНЫЕ ФАКТЫ. - Форум Виртуального Рая - Виртуальный рай для животных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1725" y="4941888"/>
            <a:ext cx="147637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9" name="Picture 25" descr="Форум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4652963"/>
            <a:ext cx="13620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9" descr="КАРТИНКИ Смайлик ловит рыбу gif анимация смайлик аватар скач…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6463" y="450850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Песенка про животных для самых маленьких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5728"/>
            <a:ext cx="9144000" cy="5143951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E8CCC-288B-4A5E-A0EB-AF260440B739}" type="datetime1">
              <a:rPr lang="ru-RU" smtClean="0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9876-B9FE-435F-B306-611EFF70A7A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9859" y="318640"/>
            <a:ext cx="7980746" cy="745904"/>
          </a:xfrm>
        </p:spPr>
        <p:txBody>
          <a:bodyPr/>
          <a:lstStyle/>
          <a:p>
            <a:pPr indent="450850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Мне помогали </a:t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 сайты: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8675" name="Rectangle 7"/>
          <p:cNvSpPr>
            <a:spLocks/>
          </p:cNvSpPr>
          <p:nvPr/>
        </p:nvSpPr>
        <p:spPr bwMode="auto">
          <a:xfrm>
            <a:off x="179388" y="1268413"/>
            <a:ext cx="86407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У бабушки в деревне </a:t>
            </a:r>
            <a:r>
              <a:rPr lang="ru-RU" sz="1400" b="1" dirty="0" smtClean="0">
                <a:solidFill>
                  <a:schemeClr val="accent2"/>
                </a:solidFill>
              </a:rPr>
              <a:t>- </a:t>
            </a:r>
            <a:r>
              <a:rPr lang="ru-RU" sz="1400" b="1" dirty="0" err="1" smtClean="0">
                <a:solidFill>
                  <a:schemeClr val="accent2"/>
                </a:solidFill>
                <a:hlinkClick r:id="rId3"/>
              </a:rPr>
              <a:t>http</a:t>
            </a:r>
            <a:r>
              <a:rPr lang="ru-RU" sz="1400" b="1" dirty="0" smtClean="0">
                <a:solidFill>
                  <a:schemeClr val="accent2"/>
                </a:solidFill>
                <a:hlinkClick r:id="rId3"/>
              </a:rPr>
              <a:t> ://</a:t>
            </a:r>
            <a:r>
              <a:rPr lang="ru-RU" sz="1400" b="1" dirty="0">
                <a:solidFill>
                  <a:schemeClr val="accent2"/>
                </a:solidFill>
                <a:hlinkClick r:id="rId3"/>
              </a:rPr>
              <a:t>crosti.ru/</a:t>
            </a:r>
            <a:r>
              <a:rPr lang="ru-RU" sz="1400" b="1" dirty="0" err="1">
                <a:solidFill>
                  <a:schemeClr val="accent2"/>
                </a:solidFill>
                <a:hlinkClick r:id="rId3"/>
              </a:rPr>
              <a:t>preview</a:t>
            </a:r>
            <a:r>
              <a:rPr lang="ru-RU" sz="1400" b="1" dirty="0">
                <a:solidFill>
                  <a:schemeClr val="accent2"/>
                </a:solidFill>
                <a:hlinkClick r:id="rId3"/>
              </a:rPr>
              <a:t>/352760/</a:t>
            </a:r>
            <a:endParaRPr lang="ru-RU" sz="1400" b="1" dirty="0">
              <a:solidFill>
                <a:schemeClr val="accent2"/>
              </a:solidFill>
            </a:endParaRP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Девочка- </a:t>
            </a:r>
            <a:r>
              <a:rPr lang="ru-RU" sz="1400" b="1" dirty="0">
                <a:solidFill>
                  <a:schemeClr val="accent2"/>
                </a:solidFill>
                <a:hlinkClick r:id="rId4"/>
              </a:rPr>
              <a:t>http://www.hiperinfo.ru/publ/animacija/gif_animacija_giperinfo_gif_3/8-1-0-21308</a:t>
            </a:r>
            <a:endParaRPr lang="ru-RU" sz="1400" b="1" dirty="0">
              <a:solidFill>
                <a:schemeClr val="accent2"/>
              </a:solidFill>
            </a:endParaRP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Кот - </a:t>
            </a:r>
            <a:r>
              <a:rPr lang="ru-RU" sz="1400" b="1" dirty="0">
                <a:solidFill>
                  <a:schemeClr val="accent2"/>
                </a:solidFill>
                <a:hlinkClick r:id="rId5"/>
              </a:rPr>
              <a:t>http://petsparadise.ru/forum?func=view&amp;catid=17&amp;id=42642&amp;limit=15&amp;start=15</a:t>
            </a:r>
            <a:endParaRPr lang="ru-RU" sz="1400" b="1" dirty="0">
              <a:solidFill>
                <a:schemeClr val="accent2"/>
              </a:solidFill>
            </a:endParaRP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Деревня - http://leyla.ucoz.ru/publ/moja_animacija/multiki/40-5-2</a:t>
            </a: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Заяц- </a:t>
            </a:r>
            <a:r>
              <a:rPr lang="ru-RU" sz="1400" b="1" dirty="0">
                <a:solidFill>
                  <a:schemeClr val="accent2"/>
                </a:solidFill>
                <a:hlinkClick r:id="rId6"/>
              </a:rPr>
              <a:t>http://justclickit.ru/other/anim.php?str=21</a:t>
            </a:r>
            <a:r>
              <a:rPr lang="ru-RU" sz="1400" b="1" dirty="0">
                <a:solidFill>
                  <a:schemeClr val="accent2"/>
                </a:solidFill>
              </a:rPr>
              <a:t> и </a:t>
            </a:r>
            <a:r>
              <a:rPr lang="ru-RU" sz="1400" b="1" dirty="0">
                <a:solidFill>
                  <a:schemeClr val="accent2"/>
                </a:solidFill>
                <a:hlinkClick r:id="rId7"/>
              </a:rPr>
              <a:t>http://miranimashek.com/photo/47-0-9635</a:t>
            </a:r>
            <a:r>
              <a:rPr lang="ru-RU" sz="1400" b="1" dirty="0">
                <a:solidFill>
                  <a:schemeClr val="accent2"/>
                </a:solidFill>
              </a:rPr>
              <a:t>  </a:t>
            </a: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Свинья - </a:t>
            </a:r>
            <a:r>
              <a:rPr lang="ru-RU" sz="1400" b="1" dirty="0">
                <a:solidFill>
                  <a:schemeClr val="accent2"/>
                </a:solidFill>
                <a:hlinkClick r:id="rId8"/>
              </a:rPr>
              <a:t>http://joyreactor.cc/search/%25D0%25B3%25D0%25B8%25D1%2584%25D0%25BA%25D0%25B8%2B%25D0%25BC%25D1%2583%25D0%25BB%25D1%258C%25D1%2582%25D1%258B/14</a:t>
            </a:r>
            <a:endParaRPr lang="ru-RU" sz="1400" b="1" dirty="0">
              <a:solidFill>
                <a:schemeClr val="accent2"/>
              </a:solidFill>
            </a:endParaRP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Петух- </a:t>
            </a:r>
            <a:r>
              <a:rPr lang="ru-RU" sz="1400" b="1" dirty="0">
                <a:solidFill>
                  <a:schemeClr val="accent2"/>
                </a:solidFill>
                <a:hlinkClick r:id="rId9"/>
              </a:rPr>
              <a:t>http://www.liveinternet.ru/users/3537344/post241682450/</a:t>
            </a:r>
            <a:endParaRPr lang="ru-RU" sz="1400" b="1" dirty="0">
              <a:solidFill>
                <a:schemeClr val="accent2"/>
              </a:solidFill>
            </a:endParaRP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Корова- </a:t>
            </a:r>
            <a:r>
              <a:rPr lang="ru-RU" sz="1400" b="1" dirty="0">
                <a:solidFill>
                  <a:schemeClr val="accent2"/>
                </a:solidFill>
                <a:hlinkClick r:id="rId10"/>
              </a:rPr>
              <a:t>http://forum.gotovim.ru/topic3715-9480.shtml</a:t>
            </a:r>
            <a:endParaRPr lang="ru-RU" sz="1400" b="1" dirty="0">
              <a:solidFill>
                <a:schemeClr val="accent2"/>
              </a:solidFill>
            </a:endParaRP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 err="1">
                <a:solidFill>
                  <a:schemeClr val="accent2"/>
                </a:solidFill>
              </a:rPr>
              <a:t>Сабака</a:t>
            </a:r>
            <a:r>
              <a:rPr lang="ru-RU" sz="1400" b="1" dirty="0">
                <a:solidFill>
                  <a:schemeClr val="accent2"/>
                </a:solidFill>
              </a:rPr>
              <a:t>- http://liubavyshka.ru/photo/89-0-10487</a:t>
            </a: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b="1" dirty="0">
                <a:solidFill>
                  <a:schemeClr val="accent2"/>
                </a:solidFill>
              </a:rPr>
              <a:t>Знакомство детей с русским народным творчеством. Конспекты занятий и сценарии календарно-обрядовых праздников. Методическое пособие для педагогов дошкольных образовательных учреждений. Санкт-Петербург, «ДЕТСТВО-ПРЕСС», 2004</a:t>
            </a: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endParaRPr lang="ru-RU" sz="1400" b="1" dirty="0">
              <a:solidFill>
                <a:schemeClr val="accent2"/>
              </a:solidFill>
            </a:endParaRPr>
          </a:p>
          <a:p>
            <a:pPr indent="271463">
              <a:spcBef>
                <a:spcPct val="20000"/>
              </a:spcBef>
              <a:buFont typeface="Arial" charset="0"/>
              <a:buAutoNum type="arabicPeriod"/>
            </a:pPr>
            <a:endParaRPr lang="ru-RU" sz="1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1258888" y="1700213"/>
            <a:ext cx="6913562" cy="45989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b="1" u="sng" smtClean="0">
                <a:solidFill>
                  <a:schemeClr val="accent2"/>
                </a:solidFill>
                <a:latin typeface="Arial" charset="0"/>
              </a:rPr>
              <a:t>Цель:</a:t>
            </a:r>
            <a:endParaRPr lang="ru-RU" sz="1800" b="1" smtClean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accent2"/>
                </a:solidFill>
                <a:latin typeface="Arial" charset="0"/>
              </a:rPr>
              <a:t> Знакомство с русскими народными загадками о домашних животных.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b="1" u="sng" smtClean="0">
                <a:solidFill>
                  <a:schemeClr val="accent2"/>
                </a:solidFill>
                <a:latin typeface="Arial" charset="0"/>
              </a:rPr>
              <a:t>Задачи:</a:t>
            </a:r>
            <a:endParaRPr lang="ru-RU" sz="1800" b="1" smtClean="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chemeClr val="accent2"/>
                </a:solidFill>
                <a:latin typeface="Arial" charset="0"/>
              </a:rPr>
              <a:t>Приобщать детей к традиционной культуре;</a:t>
            </a:r>
          </a:p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chemeClr val="accent2"/>
                </a:solidFill>
                <a:latin typeface="Arial" charset="0"/>
              </a:rPr>
              <a:t>Развивать творческие способности;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accent2"/>
                </a:solidFill>
                <a:latin typeface="Arial" charset="0"/>
              </a:rPr>
              <a:t>Формировать эмоционально-окрашенные чувства причастности детей к наследию прошлого и нравственно-патриотические позиции.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accent2"/>
                </a:solidFill>
                <a:latin typeface="Arial" charset="0"/>
              </a:rPr>
              <a:t>Формировать речевую культуру у 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/>
          </p:cNvSpPr>
          <p:nvPr/>
        </p:nvSpPr>
        <p:spPr bwMode="auto">
          <a:xfrm>
            <a:off x="1763713" y="333375"/>
            <a:ext cx="73802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600" b="1" dirty="0">
                <a:solidFill>
                  <a:schemeClr val="accent2"/>
                </a:solidFill>
              </a:rPr>
              <a:t>Здравствуйте, гости дорогие!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600" b="1" dirty="0">
                <a:solidFill>
                  <a:schemeClr val="accent2"/>
                </a:solidFill>
              </a:rPr>
              <a:t>Чем же вас повеселить? А хотите, я расскажу вам про свою </a:t>
            </a:r>
            <a:r>
              <a:rPr lang="ru-RU" sz="1600" b="1" dirty="0" smtClean="0">
                <a:solidFill>
                  <a:schemeClr val="accent2"/>
                </a:solidFill>
              </a:rPr>
              <a:t>племянницу Машеньку</a:t>
            </a:r>
            <a:r>
              <a:rPr lang="ru-RU" sz="1600" b="1" dirty="0">
                <a:solidFill>
                  <a:schemeClr val="accent2"/>
                </a:solidFill>
              </a:rPr>
              <a:t>?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600" b="1" dirty="0">
                <a:solidFill>
                  <a:schemeClr val="accent2"/>
                </a:solidFill>
              </a:rPr>
              <a:t>Маленькая Машенька давно мечтала ко мне в гости приехать. Она ни разу не была в деревне. И вот однажды привезла её мама. Приехали они поздно вечером. Маше очень хотелось спать. Мама уложила её в постельку. </a:t>
            </a:r>
          </a:p>
        </p:txBody>
      </p:sp>
      <p:pic>
        <p:nvPicPr>
          <p:cNvPr id="27661" name="Picture 13" descr="MC900352376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420938"/>
            <a:ext cx="38163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2060575"/>
            <a:ext cx="2744788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858 0.07777 C 0.50834 0.07314 0.49757 0.07638 0.48733 0.07986 C 0.48438 0.0824 0.48091 0.08356 0.47796 0.08611 C 0.46632 0.09652 0.47969 0.08958 0.46858 0.09444 C 0.46337 0.10138 0.45938 0.10254 0.45296 0.10694 C 0.44775 0.11736 0.45139 0.1118 0.44046 0.12152 C 0.43369 0.12754 0.43178 0.13842 0.42483 0.14444 C 0.42066 0.15254 0.41702 0.15972 0.41077 0.16527 C 0.40087 0.18518 0.38021 0.20254 0.36389 0.21111 C 0.34879 0.23125 0.32292 0.23564 0.30296 0.24236 C 0.28629 0.24166 0.26962 0.24143 0.25296 0.24027 C 0.24844 0.24004 0.2474 0.23657 0.24358 0.23402 C 0.2382 0.23055 0.23195 0.22893 0.22639 0.22569 C 0.2191 0.22152 0.21355 0.21504 0.20608 0.21111 C 0.20087 0.20416 0.19462 0.19837 0.19046 0.19027 C 0.18837 0.18611 0.18421 0.17777 0.18421 0.178 C 0.18091 0.16041 0.1849 0.17754 0.17952 0.16319 C 0.17622 0.15416 0.1757 0.14351 0.17327 0.13402 C 0.17101 0.11296 0.16737 0.09189 0.16233 0.07152 C 0.15938 0.05972 0.1507 0.04976 0.14514 0.04027 C 0.14115 0.03333 0.13959 0.02662 0.13421 0.02152 C 0.12344 0.01134 0.13212 0.02314 0.12327 0.01319 C 0.11546 0.00462 0.12205 0.00856 0.11389 0.00486 C 0.10712 0.00787 0.10174 0.01273 0.09671 0.01944 " pathEditMode="relative" rAng="0" ptsTypes="fffffffffffffffffffffffA">
                                      <p:cBhvr>
                                        <p:cTn id="13" dur="2000" spd="-100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456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3"/>
          <p:cNvSpPr>
            <a:spLocks noGrp="1"/>
          </p:cNvSpPr>
          <p:nvPr>
            <p:ph type="title"/>
          </p:nvPr>
        </p:nvSpPr>
        <p:spPr>
          <a:xfrm>
            <a:off x="2530475" y="304800"/>
            <a:ext cx="6562725" cy="14255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Утром проснулась Машенька пораньше. Стала озираться, где она находится? Вдруг…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Отварилась тихо дверь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И вошел усатый зверь, 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Сел у печки, жмурясь сладко,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И умылся серой лапкой. </a:t>
            </a:r>
          </a:p>
        </p:txBody>
      </p:sp>
      <p:sp>
        <p:nvSpPr>
          <p:cNvPr id="28677" name="Rectangle 3"/>
          <p:cNvSpPr>
            <a:spLocks/>
          </p:cNvSpPr>
          <p:nvPr/>
        </p:nvSpPr>
        <p:spPr bwMode="auto">
          <a:xfrm>
            <a:off x="2522538" y="333375"/>
            <a:ext cx="65627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1600" b="1" dirty="0">
                <a:solidFill>
                  <a:schemeClr val="accent2"/>
                </a:solidFill>
              </a:rPr>
              <a:t>Как вы думаете, кто это был? (кот)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Верно. Вот он!</a:t>
            </a:r>
            <a:br>
              <a:rPr lang="ru-RU" sz="1600" b="1" dirty="0">
                <a:solidFill>
                  <a:schemeClr val="accent2"/>
                </a:solidFill>
              </a:rPr>
            </a:br>
            <a:endParaRPr lang="ru-RU" sz="1600" b="1" dirty="0">
              <a:solidFill>
                <a:schemeClr val="accent2"/>
              </a:solidFill>
            </a:endParaRPr>
          </a:p>
        </p:txBody>
      </p:sp>
      <p:pic>
        <p:nvPicPr>
          <p:cNvPr id="28684" name="Picture 12" descr="ИНТЕРЕСНЫЕ ФАКТЫ. - Форум Виртуального Рая - Виртуальный рай для животны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24975" y="4005263"/>
            <a:ext cx="2773363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366963"/>
            <a:ext cx="3511550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993 -0.02338 L -0.52708 -0.02338 L -0.52708 0.00718 L -0.41406 0.00718 L -0.41406 0.0382 L -0.30104 0.0382 L -0.30104 0.06898 L -0.18802 0.06898 L -0.18802 0.1 L -0.075 0.1 L -0.075 0.13079 L 0.03802 0.13079 L 0.03802 0.16181 L 0.15139 0.16181 L 0.15139 0.19306 " pathEditMode="relative" rAng="0" ptsTypes="FFFFFFFFFFFFFFF">
                                      <p:cBhvr>
                                        <p:cTn id="20" dur="4500" spd="-100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00" y="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9" descr="Домик в деревн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087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0" y="35466"/>
            <a:ext cx="9334500" cy="1019175"/>
          </a:xfrm>
        </p:spPr>
        <p:txBody>
          <a:bodyPr/>
          <a:lstStyle/>
          <a:p>
            <a:pPr algn="l"/>
            <a:r>
              <a:rPr lang="ru-RU" sz="1600" b="1" dirty="0" smtClean="0">
                <a:solidFill>
                  <a:schemeClr val="accent2"/>
                </a:solidFill>
                <a:latin typeface="Arial" charset="0"/>
              </a:rPr>
              <a:t>Вышла Маша во двор. Видит, кто-то бежит по дорожке.  Борода да рожки </a:t>
            </a:r>
            <a:br>
              <a:rPr lang="ru-RU" sz="16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Arial" charset="0"/>
              </a:rPr>
              <a:t>                                                                                                     Бегут по дорожке.</a:t>
            </a:r>
            <a:br>
              <a:rPr lang="ru-RU" sz="16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Arial" charset="0"/>
              </a:rPr>
              <a:t>                                                 Кто это? (козлик) Молодцы. Вот он наш козлик.</a:t>
            </a:r>
          </a:p>
        </p:txBody>
      </p:sp>
      <p:pic>
        <p:nvPicPr>
          <p:cNvPr id="6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133600"/>
            <a:ext cx="1655762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3" descr="Различные животные и насекомые -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4005263"/>
            <a:ext cx="877888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22" descr="Картинка 1 из 1685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3860800"/>
            <a:ext cx="1655763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Document sans-titr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93175" y="2492375"/>
            <a:ext cx="38449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806 L -0.91893 0.0405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9" descr="Домик в деревн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087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0" y="257176"/>
            <a:ext cx="9334500" cy="1079500"/>
          </a:xfrm>
        </p:spPr>
        <p:txBody>
          <a:bodyPr/>
          <a:lstStyle/>
          <a:p>
            <a:pPr algn="l"/>
            <a:r>
              <a:rPr lang="ru-RU" sz="1600" b="1" dirty="0" smtClean="0">
                <a:solidFill>
                  <a:schemeClr val="accent2"/>
                </a:solidFill>
                <a:latin typeface="Arial" charset="0"/>
              </a:rPr>
              <a:t>Подходит Маша к кустику, заглядывает под него. А там…         Длинное ухо,</a:t>
            </a:r>
            <a:br>
              <a:rPr lang="ru-RU" sz="16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Arial" charset="0"/>
              </a:rPr>
              <a:t>                                                                                                               Комочек пуха,                                                                               </a:t>
            </a:r>
            <a:br>
              <a:rPr lang="ru-RU" sz="16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Arial" charset="0"/>
              </a:rPr>
              <a:t>                                                                                                               Прыгает ловко,                                                                            </a:t>
            </a:r>
            <a:br>
              <a:rPr lang="ru-RU" sz="16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Arial" charset="0"/>
              </a:rPr>
              <a:t>                                                                                                               Грызет морковку.</a:t>
            </a:r>
            <a:br>
              <a:rPr lang="ru-RU" sz="1600" b="1" dirty="0" smtClean="0">
                <a:solidFill>
                  <a:schemeClr val="accent2"/>
                </a:solidFill>
                <a:latin typeface="Arial" charset="0"/>
              </a:rPr>
            </a:br>
            <a:endParaRPr lang="ru-RU" sz="1600" b="1" dirty="0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215901"/>
            <a:ext cx="8748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Кто это?   </a:t>
            </a:r>
          </a:p>
          <a:p>
            <a:r>
              <a:rPr lang="ru-RU" sz="1600" b="1" dirty="0">
                <a:solidFill>
                  <a:schemeClr val="accent2"/>
                </a:solidFill>
              </a:rPr>
              <a:t>Это был кролик. Маша погладила его, поиграла с ним.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20484" name="Picture 13" descr="Различные животные и насекомые - Gif анимация, аватары, скачать анимацию, анимация для сайта, форума, блог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4005263"/>
            <a:ext cx="877888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22" descr="Картинка 1 из 1685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3860800"/>
            <a:ext cx="1655763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6638" y="2071688"/>
            <a:ext cx="165735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1.38889E-6 0.11528 C 1.38889E-6 0.16667 0.09514 0.23102 0.17257 0.23102 L 0.34653 0.23102 " pathEditMode="relative" rAng="0" ptsTypes="FfFF">
                                      <p:cBhvr>
                                        <p:cTn id="6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1979613" y="274638"/>
            <a:ext cx="7416800" cy="490537"/>
          </a:xfrm>
        </p:spPr>
        <p:txBody>
          <a:bodyPr/>
          <a:lstStyle/>
          <a:p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Давайте и мы поиграем с кроликом. (физкультминутка)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endParaRPr lang="ru-RU" sz="16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835150" y="620713"/>
            <a:ext cx="7058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accent2"/>
                </a:solidFill>
              </a:rPr>
              <a:t>Раз, два, три, четыре, пять     (Поднимаем колени высоко)</a:t>
            </a:r>
            <a:br>
              <a:rPr lang="ru-RU" sz="1600" b="1">
                <a:solidFill>
                  <a:schemeClr val="accent2"/>
                </a:solidFill>
              </a:rPr>
            </a:br>
            <a:endParaRPr lang="ru-RU" sz="160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835150" y="836613"/>
            <a:ext cx="6840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accent2"/>
                </a:solidFill>
              </a:rPr>
              <a:t>Вышел зайчик поскакать         (Прыгаем)</a:t>
            </a:r>
            <a:br>
              <a:rPr lang="ru-RU" sz="1600" b="1">
                <a:solidFill>
                  <a:schemeClr val="accent2"/>
                </a:solidFill>
              </a:rPr>
            </a:br>
            <a:endParaRPr lang="ru-RU" sz="160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35150" y="1052513"/>
            <a:ext cx="66071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accent2"/>
                </a:solidFill>
              </a:rPr>
              <a:t>Огляделся, повертелся,</a:t>
            </a:r>
            <a:br>
              <a:rPr lang="ru-RU" sz="1600" b="1">
                <a:solidFill>
                  <a:schemeClr val="accent2"/>
                </a:solidFill>
              </a:rPr>
            </a:br>
            <a:r>
              <a:rPr lang="ru-RU" sz="1600" b="1">
                <a:solidFill>
                  <a:schemeClr val="accent2"/>
                </a:solidFill>
              </a:rPr>
              <a:t>Посмотрел наверх и вниз.       (Движения головой)</a:t>
            </a:r>
            <a:br>
              <a:rPr lang="ru-RU" sz="1600" b="1">
                <a:solidFill>
                  <a:schemeClr val="accent2"/>
                </a:solidFill>
              </a:rPr>
            </a:br>
            <a:endParaRPr lang="ru-RU" sz="160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835150" y="1484313"/>
            <a:ext cx="6840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accent2"/>
                </a:solidFill>
              </a:rPr>
              <a:t>Пробежался, забоялся             (Бег на месте, присесть)</a:t>
            </a:r>
            <a:br>
              <a:rPr lang="ru-RU" sz="1600" b="1">
                <a:solidFill>
                  <a:schemeClr val="accent2"/>
                </a:solidFill>
              </a:rPr>
            </a:br>
            <a:r>
              <a:rPr lang="ru-RU" sz="1600" b="1">
                <a:solidFill>
                  <a:schemeClr val="accent2"/>
                </a:solidFill>
              </a:rPr>
              <a:t>Где ты, зайчик, отзовись?       (Встать).</a:t>
            </a:r>
            <a:endParaRPr lang="ru-RU" sz="1600"/>
          </a:p>
        </p:txBody>
      </p:sp>
      <p:pic>
        <p:nvPicPr>
          <p:cNvPr id="21510" name="Рисунок 22" descr="Картинка 1 из 1685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813" y="4581525"/>
            <a:ext cx="2268537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22" descr="Картинка 1 из 1685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4508500"/>
            <a:ext cx="2268538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22" descr="Картинка 1 из 1685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8038" y="4581525"/>
            <a:ext cx="2268537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22" descr="Картинка 1 из 1685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4508500"/>
            <a:ext cx="2268537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22" descr="Картинка 1 из 1685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08500"/>
            <a:ext cx="2268538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9" descr="Мультики Анимация, анимашки для вконтакте, одноклассников, с…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636838"/>
            <a:ext cx="30289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Дневник maKnika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91440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2411413" y="188913"/>
            <a:ext cx="6732587" cy="1439862"/>
          </a:xfrm>
        </p:spPr>
        <p:txBody>
          <a:bodyPr/>
          <a:lstStyle/>
          <a:p>
            <a:pPr algn="r"/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                   Вдруг Маша услышала, что в сарае кто-то 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      завозился и  запыхтел. Она заглянула туда, видит…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Спереди пятачок,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Сзади крючок,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Посередине спинка,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А на ней щетинка.</a:t>
            </a:r>
          </a:p>
        </p:txBody>
      </p:sp>
      <p:pic>
        <p:nvPicPr>
          <p:cNvPr id="6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413125"/>
            <a:ext cx="1655763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гифки мульты / Смешные картинки, приколы, видео, лучшие демотиваторы со смыслом и по-русски, много комиксов.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2708275"/>
            <a:ext cx="13858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2"/>
          <p:cNvSpPr>
            <a:spLocks/>
          </p:cNvSpPr>
          <p:nvPr/>
        </p:nvSpPr>
        <p:spPr bwMode="auto">
          <a:xfrm>
            <a:off x="3419475" y="260350"/>
            <a:ext cx="57245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1600" b="1">
                <a:solidFill>
                  <a:schemeClr val="accent2"/>
                </a:solidFill>
              </a:rPr>
              <a:t>          Кто это? (свинка)</a:t>
            </a:r>
            <a:br>
              <a:rPr lang="ru-RU" sz="1600" b="1">
                <a:solidFill>
                  <a:schemeClr val="accent2"/>
                </a:solidFill>
              </a:rPr>
            </a:br>
            <a:r>
              <a:rPr lang="ru-RU" sz="1600" b="1">
                <a:solidFill>
                  <a:schemeClr val="accent2"/>
                </a:solidFill>
              </a:rPr>
              <a:t>Да, это  свинка. Свинка что-то с аппетитом ела. </a:t>
            </a:r>
          </a:p>
          <a:p>
            <a:pPr eaLnBrk="0" hangingPunct="0"/>
            <a:r>
              <a:rPr lang="ru-RU" sz="1600" b="1">
                <a:solidFill>
                  <a:schemeClr val="accent2"/>
                </a:solidFill>
              </a:rPr>
              <a:t>Маша послушала, как она чавкает. «Ах, какая невоспитанная свинка»,- сказала маша и убежала. </a:t>
            </a:r>
          </a:p>
        </p:txBody>
      </p:sp>
      <p:pic>
        <p:nvPicPr>
          <p:cNvPr id="22536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900069499[1]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188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9259 L 0.20052 0.09259 C 0.28889 0.09259 0.39774 0.05741 0.39774 0.02917 L 0.39774 -0.0335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59" fill="hold"/>
                                        <p:tgtEl>
                                          <p:spTgt spid="22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audio>
          </p:childTnLst>
        </p:cTn>
      </p:par>
    </p:tnLst>
    <p:bldLst>
      <p:bldP spid="22530" grpId="0"/>
      <p:bldP spid="225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9" descr="Домик в дерев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913"/>
            <a:ext cx="9144000" cy="64087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2627313" y="188913"/>
            <a:ext cx="6516687" cy="850900"/>
          </a:xfrm>
        </p:spPr>
        <p:txBody>
          <a:bodyPr/>
          <a:lstStyle/>
          <a:p>
            <a:pPr algn="l"/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Тут она увидела, что на заборе сидит…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На голове гребень,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На хвосте серп. (петушок) </a:t>
            </a:r>
            <a:br>
              <a:rPr lang="ru-RU" sz="1600" b="1" smtClean="0">
                <a:solidFill>
                  <a:schemeClr val="accent2"/>
                </a:solidFill>
                <a:latin typeface="Arial" charset="0"/>
              </a:rPr>
            </a:br>
            <a:r>
              <a:rPr lang="ru-RU" sz="1600" b="1" smtClean="0">
                <a:solidFill>
                  <a:schemeClr val="accent2"/>
                </a:solidFill>
                <a:latin typeface="Arial" charset="0"/>
              </a:rPr>
              <a:t>Петух громко запел: «Ку-ка-ре-ку!» Маша в ответ засмеялась.</a:t>
            </a:r>
          </a:p>
        </p:txBody>
      </p:sp>
      <p:pic>
        <p:nvPicPr>
          <p:cNvPr id="23555" name="Picture 6" descr="Клипарт &quot;Куры и утки&quot;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44675"/>
            <a:ext cx="22002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9" descr="GIF. АНИМАЦИЯ.ГИПЕРИНФО. GIF.(3) - Анимация - КАТАЛОГ СТАТЕЙ - ГИПЕРИНФ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9725" y="3284538"/>
            <a:ext cx="24542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900069321[1]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Rectangle 9"/>
          <p:cNvSpPr>
            <a:spLocks/>
          </p:cNvSpPr>
          <p:nvPr/>
        </p:nvSpPr>
        <p:spPr bwMode="auto">
          <a:xfrm>
            <a:off x="2627313" y="260350"/>
            <a:ext cx="651668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1600" b="1">
                <a:solidFill>
                  <a:schemeClr val="accent2"/>
                </a:solidFill>
              </a:rPr>
              <a:t>«Здравствуй, петушок- золотой гребешок»,- сказала моя внучка. Залюбовалась Маша на красивого петушка. Но тут она увидела удивительную птицу.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36" fill="hold"/>
                                        <p:tgtEl>
                                          <p:spTgt spid="24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4"/>
                </p:tgtEl>
              </p:cMediaNode>
            </p:audio>
          </p:childTnLst>
        </p:cTn>
      </p:par>
    </p:tnLst>
    <p:bldLst>
      <p:bldP spid="24578" grpId="0"/>
      <p:bldP spid="24585" grpId="0"/>
    </p:bldLst>
  </p:timing>
</p:sld>
</file>

<file path=ppt/theme/theme1.xml><?xml version="1.0" encoding="utf-8"?>
<a:theme xmlns:a="http://schemas.openxmlformats.org/drawingml/2006/main" name="Литература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Литература 3</Template>
  <TotalTime>2533</TotalTime>
  <Words>448</Words>
  <Application>Microsoft Office PowerPoint</Application>
  <PresentationFormat>Экран (4:3)</PresentationFormat>
  <Paragraphs>54</Paragraphs>
  <Slides>15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Franklin Gothic Book</vt:lpstr>
      <vt:lpstr>Impact</vt:lpstr>
      <vt:lpstr>Times New Roman</vt:lpstr>
      <vt:lpstr>Литература 3</vt:lpstr>
      <vt:lpstr>Презентация PowerPoint</vt:lpstr>
      <vt:lpstr>Презентация PowerPoint</vt:lpstr>
      <vt:lpstr>Презентация PowerPoint</vt:lpstr>
      <vt:lpstr>Утром проснулась Машенька пораньше. Стала озираться, где она находится? Вдруг… Отварилась тихо дверь И вошел усатый зверь,  Сел у печки, жмурясь сладко, И умылся серой лапкой. </vt:lpstr>
      <vt:lpstr>Вышла Маша во двор. Видит, кто-то бежит по дорожке.  Борода да рожки                                                                                                       Бегут по дорожке.                                                  Кто это? (козлик) Молодцы. Вот он наш козлик.</vt:lpstr>
      <vt:lpstr>Подходит Маша к кустику, заглядывает под него. А там…         Длинное ухо,                                                                                                                Комочек пуха,                                                                                                                                                                                               Прыгает ловко,                                                                                                                                                                                            Грызет морковку. </vt:lpstr>
      <vt:lpstr> Давайте и мы поиграем с кроликом. (физкультминутка) </vt:lpstr>
      <vt:lpstr>                   Вдруг Маша услышала, что в сарае кто-то        завозился и  запыхтел. Она заглянула туда, видит… Спереди пятачок, Сзади крючок, Посередине спинка, А на ней щетинка.</vt:lpstr>
      <vt:lpstr>Тут она увидела, что на заборе сидит… На голове гребень, На хвосте серп. (петушок)  Петух громко запел: «Ку-ка-ре-ку!» Маша в ответ засмеялась.</vt:lpstr>
      <vt:lpstr>Отгадайте, кто это:      Бел как снег,                                         Надут, как мех,                                         На лопатах ходит,                                         Рогом ест.</vt:lpstr>
      <vt:lpstr>Маша заторопилась обратно в избу, чтобы рассказать мне, кого она видела. Но войти в избу не смогла. Догадайтесь, почему?</vt:lpstr>
      <vt:lpstr>Но тут я и сказала: «Тузик, не трогай Машу, она наша гостья, и вы лучше подружитесь». </vt:lpstr>
      <vt:lpstr>Презентация PowerPoint</vt:lpstr>
      <vt:lpstr>Презентация PowerPoint</vt:lpstr>
      <vt:lpstr> Мне помогали  интернет сайты: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SIEMENS</dc:creator>
  <dc:description>http://aida.ucoz.ru</dc:description>
  <cp:lastModifiedBy>Nat</cp:lastModifiedBy>
  <cp:revision>183</cp:revision>
  <dcterms:created xsi:type="dcterms:W3CDTF">2011-11-12T06:16:41Z</dcterms:created>
  <dcterms:modified xsi:type="dcterms:W3CDTF">2020-09-18T05:29:27Z</dcterms:modified>
  <cp:category>шаблоны к Powerpoint</cp:category>
</cp:coreProperties>
</file>